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34"/>
  </p:notesMasterIdLst>
  <p:sldIdLst>
    <p:sldId id="325" r:id="rId2"/>
    <p:sldId id="258" r:id="rId3"/>
    <p:sldId id="305" r:id="rId4"/>
    <p:sldId id="306" r:id="rId5"/>
    <p:sldId id="307" r:id="rId6"/>
    <p:sldId id="295" r:id="rId7"/>
    <p:sldId id="308" r:id="rId8"/>
    <p:sldId id="273" r:id="rId9"/>
    <p:sldId id="309" r:id="rId10"/>
    <p:sldId id="310" r:id="rId11"/>
    <p:sldId id="275" r:id="rId12"/>
    <p:sldId id="292" r:id="rId13"/>
    <p:sldId id="293" r:id="rId14"/>
    <p:sldId id="311" r:id="rId15"/>
    <p:sldId id="312" r:id="rId16"/>
    <p:sldId id="313" r:id="rId17"/>
    <p:sldId id="276" r:id="rId18"/>
    <p:sldId id="329" r:id="rId19"/>
    <p:sldId id="334" r:id="rId20"/>
    <p:sldId id="326" r:id="rId21"/>
    <p:sldId id="335" r:id="rId22"/>
    <p:sldId id="327" r:id="rId23"/>
    <p:sldId id="328" r:id="rId24"/>
    <p:sldId id="330" r:id="rId25"/>
    <p:sldId id="331" r:id="rId26"/>
    <p:sldId id="332" r:id="rId27"/>
    <p:sldId id="333" r:id="rId28"/>
    <p:sldId id="321" r:id="rId29"/>
    <p:sldId id="323" r:id="rId30"/>
    <p:sldId id="324" r:id="rId31"/>
    <p:sldId id="322" r:id="rId32"/>
    <p:sldId id="289" r:id="rId33"/>
  </p:sldIdLst>
  <p:sldSz cx="9144000" cy="6858000" type="screen4x3"/>
  <p:notesSz cx="6858000" cy="9144000"/>
  <p:defaultTextStyle>
    <a:defPPr>
      <a:defRPr lang="fr-FR"/>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818642A8-0769-44CE-98B2-057A4D4E320E}" type="datetimeFigureOut">
              <a:rPr lang="fr-FR"/>
              <a:pPr>
                <a:defRPr/>
              </a:pPr>
              <a:t>31/08/2014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20CE3FF6-CE02-4314-80F1-75136121FF48}" type="slidenum">
              <a:rPr lang="fr-FR"/>
              <a:pPr>
                <a:defRPr/>
              </a:pPr>
              <a:t>‹N°›</a:t>
            </a:fld>
            <a:endParaRPr lang="fr-FR"/>
          </a:p>
        </p:txBody>
      </p:sp>
    </p:spTree>
    <p:extLst>
      <p:ext uri="{BB962C8B-B14F-4D97-AF65-F5344CB8AC3E}">
        <p14:creationId xmlns:p14="http://schemas.microsoft.com/office/powerpoint/2010/main" val="13590989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96DDF4-CE82-421D-BC82-368F1E1B00CE}" type="slidenum">
              <a:rPr lang="fr-FR"/>
              <a:pPr>
                <a:defRPr/>
              </a:pPr>
              <a:t>1</a:t>
            </a:fld>
            <a:endParaRPr lang="fr-FR"/>
          </a:p>
        </p:txBody>
      </p:sp>
      <p:sp>
        <p:nvSpPr>
          <p:cNvPr id="19459" name="Rectangle 2"/>
          <p:cNvSpPr>
            <a:spLocks noGrp="1" noRot="1" noChangeAspect="1" noChangeArrowheads="1" noTextEdit="1"/>
          </p:cNvSpPr>
          <p:nvPr>
            <p:ph type="sldImg"/>
          </p:nvPr>
        </p:nvSpPr>
        <p:spPr bwMode="auto">
          <a:xfrm>
            <a:off x="1146175" y="687388"/>
            <a:ext cx="4570413" cy="3427412"/>
          </a:xfrm>
          <a:noFill/>
          <a:ln>
            <a:solidFill>
              <a:srgbClr val="000000"/>
            </a:solidFill>
            <a:miter lim="800000"/>
            <a:headEnd/>
            <a:tailEnd/>
          </a:ln>
        </p:spPr>
      </p:sp>
      <p:sp>
        <p:nvSpPr>
          <p:cNvPr id="19460" name="Rectangle 3"/>
          <p:cNvSpPr>
            <a:spLocks noGrp="1" noChangeArrowheads="1"/>
          </p:cNvSpPr>
          <p:nvPr>
            <p:ph type="body" idx="1"/>
          </p:nvPr>
        </p:nvSpPr>
        <p:spPr bwMode="auto">
          <a:xfrm>
            <a:off x="915988" y="4341813"/>
            <a:ext cx="5026025" cy="4114800"/>
          </a:xfrm>
          <a:noFill/>
        </p:spPr>
        <p:txBody>
          <a:bodyPr wrap="square" numCol="1" anchor="t" anchorCtr="0" compatLnSpc="1">
            <a:prstTxWarp prst="textNoShape">
              <a:avLst/>
            </a:prstTxWarp>
          </a:bodyPr>
          <a:lstStyle/>
          <a:p>
            <a:endParaRPr lang="fr-FR" smtClean="0"/>
          </a:p>
        </p:txBody>
      </p:sp>
    </p:spTree>
    <p:extLst>
      <p:ext uri="{BB962C8B-B14F-4D97-AF65-F5344CB8AC3E}">
        <p14:creationId xmlns:p14="http://schemas.microsoft.com/office/powerpoint/2010/main" val="966786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04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F0D5AD-274F-4CB2-A094-EF0F4176C882}" type="slidenum">
              <a:rPr lang="fr-FR" smtClean="0">
                <a:cs typeface="Arial" charset="0"/>
              </a:rPr>
              <a:pPr/>
              <a:t>11</a:t>
            </a:fld>
            <a:endParaRPr lang="fr-FR" smtClean="0">
              <a:cs typeface="Arial" charset="0"/>
            </a:endParaRPr>
          </a:p>
        </p:txBody>
      </p:sp>
    </p:spTree>
    <p:extLst>
      <p:ext uri="{BB962C8B-B14F-4D97-AF65-F5344CB8AC3E}">
        <p14:creationId xmlns:p14="http://schemas.microsoft.com/office/powerpoint/2010/main" val="3728184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D8E49DC6-1EE0-4087-AF9D-BB025D9061EB}" type="datetimeFigureOut">
              <a:rPr lang="fr-FR"/>
              <a:pPr>
                <a:defRPr/>
              </a:pPr>
              <a:t>31/08/2014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C7F538D-B502-4359-B3E9-71A5E3BEA993}"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AC12F361-BCCB-4DFD-AB84-99CCDCCB674F}" type="datetimeFigureOut">
              <a:rPr lang="fr-FR"/>
              <a:pPr>
                <a:defRPr/>
              </a:pPr>
              <a:t>31/08/2014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8E9433B-E178-4090-BBFE-4C7CFF81D800}"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B1430CA0-7EC8-491A-A4BB-1D255B871483}" type="datetimeFigureOut">
              <a:rPr lang="fr-FR"/>
              <a:pPr>
                <a:defRPr/>
              </a:pPr>
              <a:t>31/08/2014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E30F2B1-F002-4B1E-BA73-8E8E6ED0014A}"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640A6B9F-73A2-4774-AF63-A6B5B9E41907}" type="datetimeFigureOut">
              <a:rPr lang="fr-FR"/>
              <a:pPr>
                <a:defRPr/>
              </a:pPr>
              <a:t>31/08/2014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35C76CB-7D38-42A7-BFD6-8D2C8D09BAF3}"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760B7738-25DA-46C7-9DA8-61000CBCAEE1}" type="datetimeFigureOut">
              <a:rPr lang="fr-FR"/>
              <a:pPr>
                <a:defRPr/>
              </a:pPr>
              <a:t>31/08/2014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7E410B2-F713-4C01-97D3-9A19A384350C}"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37F11B6F-BA3D-4A5A-85EB-292410983A54}" type="datetimeFigureOut">
              <a:rPr lang="fr-FR"/>
              <a:pPr>
                <a:defRPr/>
              </a:pPr>
              <a:t>31/08/2014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D48CB9F-F7A5-439D-8FBC-4A024BD7F14B}"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20A4C8BD-5B42-4279-A5AF-0E5DE9D457C6}" type="datetimeFigureOut">
              <a:rPr lang="fr-FR"/>
              <a:pPr>
                <a:defRPr/>
              </a:pPr>
              <a:t>31/08/2014</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946F8CE3-5DE0-4985-9EFE-5CE7BB30AE8D}"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0DB6C682-8C08-486B-919E-240CFDEB50D3}" type="datetimeFigureOut">
              <a:rPr lang="fr-FR"/>
              <a:pPr>
                <a:defRPr/>
              </a:pPr>
              <a:t>31/08/2014</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C0499CEA-6136-4661-9281-C8CAC81D362B}"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67E3A672-D340-4D2D-AA40-92736D57705C}" type="datetimeFigureOut">
              <a:rPr lang="fr-FR"/>
              <a:pPr>
                <a:defRPr/>
              </a:pPr>
              <a:t>31/08/2014</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BEF8484F-5CB1-40EC-B92E-C5DA538CF2CC}"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17EADAD-3BD4-4664-8D9B-EC46B5495FBD}" type="datetimeFigureOut">
              <a:rPr lang="fr-FR"/>
              <a:pPr>
                <a:defRPr/>
              </a:pPr>
              <a:t>31/08/2014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5E6DF869-AFF1-41EF-8B8C-C6E3361CC71A}"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11EA514A-C35D-45D5-9097-2B779E599DE9}" type="datetimeFigureOut">
              <a:rPr lang="fr-FR"/>
              <a:pPr>
                <a:defRPr/>
              </a:pPr>
              <a:t>31/08/2014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63C58AA1-D8BC-4C77-A321-D74971CFCB8C}"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B81D442-671E-4C85-86A3-6F53B6BA93AA}" type="datetimeFigureOut">
              <a:rPr lang="fr-FR"/>
              <a:pPr>
                <a:defRPr/>
              </a:pPr>
              <a:t>31/08/2014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BD0AE3C-F3F1-4DB5-9076-CEBE1391FA5A}"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wmf"/><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e-vulgarisation.ci/"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508000" y="5886450"/>
            <a:ext cx="8128000" cy="839788"/>
          </a:xfrm>
          <a:prstGeom prst="rect">
            <a:avLst/>
          </a:prstGeom>
          <a:noFill/>
          <a:ln w="9525">
            <a:noFill/>
            <a:miter lim="800000"/>
            <a:headEnd/>
            <a:tailEnd/>
          </a:ln>
        </p:spPr>
        <p:txBody>
          <a:bodyPr>
            <a:spAutoFit/>
          </a:bodyPr>
          <a:lstStyle/>
          <a:p>
            <a:pPr algn="ctr" eaLnBrk="0" hangingPunct="0">
              <a:spcBef>
                <a:spcPct val="50000"/>
              </a:spcBef>
            </a:pPr>
            <a:r>
              <a:rPr lang="fr-FR" sz="800">
                <a:latin typeface="Tahoma" pitchFamily="34" charset="0"/>
              </a:rPr>
              <a:t>Société Anonyme: Capital 500 000 000 F CFA- Siège Social Abidjan Bd de la Paix-BPV 183 Abidjan. Tél.: (225) 20-21-00-79- 20-21-69-14-20-21-38-93-20-21-16-88- Fax: (225) 20-21-10-58 </a:t>
            </a:r>
          </a:p>
          <a:p>
            <a:pPr algn="ctr" eaLnBrk="0" hangingPunct="0">
              <a:spcBef>
                <a:spcPct val="50000"/>
              </a:spcBef>
            </a:pPr>
            <a:r>
              <a:rPr lang="fr-FR" sz="800">
                <a:latin typeface="Tahoma" pitchFamily="34" charset="0"/>
              </a:rPr>
              <a:t>R.C. 187 290- CC 950 97 99</a:t>
            </a:r>
            <a:r>
              <a:rPr lang="fr-FR" sz="800" b="1">
                <a:latin typeface="Tahoma" pitchFamily="34" charset="0"/>
              </a:rPr>
              <a:t> T</a:t>
            </a:r>
          </a:p>
          <a:p>
            <a:pPr algn="ctr" eaLnBrk="0" hangingPunct="0">
              <a:spcBef>
                <a:spcPct val="50000"/>
              </a:spcBef>
            </a:pPr>
            <a:endParaRPr lang="fr-FR" sz="1400" i="1">
              <a:latin typeface="Tahoma" pitchFamily="34" charset="0"/>
            </a:endParaRPr>
          </a:p>
        </p:txBody>
      </p:sp>
      <p:sp>
        <p:nvSpPr>
          <p:cNvPr id="2051" name="Line 4"/>
          <p:cNvSpPr>
            <a:spLocks noChangeShapeType="1"/>
          </p:cNvSpPr>
          <p:nvPr/>
        </p:nvSpPr>
        <p:spPr bwMode="auto">
          <a:xfrm>
            <a:off x="101600" y="5886450"/>
            <a:ext cx="8839200" cy="0"/>
          </a:xfrm>
          <a:prstGeom prst="line">
            <a:avLst/>
          </a:prstGeom>
          <a:noFill/>
          <a:ln w="6350">
            <a:solidFill>
              <a:schemeClr val="tx1"/>
            </a:solidFill>
            <a:round/>
            <a:headEnd/>
            <a:tailEnd/>
          </a:ln>
        </p:spPr>
        <p:txBody>
          <a:bodyPr wrap="none" anchor="ctr"/>
          <a:lstStyle/>
          <a:p>
            <a:endParaRPr lang="fr-FR"/>
          </a:p>
        </p:txBody>
      </p:sp>
      <p:sp>
        <p:nvSpPr>
          <p:cNvPr id="225285" name="Text Box 5"/>
          <p:cNvSpPr txBox="1">
            <a:spLocks noChangeArrowheads="1"/>
          </p:cNvSpPr>
          <p:nvPr/>
        </p:nvSpPr>
        <p:spPr bwMode="auto">
          <a:xfrm>
            <a:off x="1998663" y="715963"/>
            <a:ext cx="6245225" cy="336550"/>
          </a:xfrm>
          <a:prstGeom prst="rect">
            <a:avLst/>
          </a:prstGeom>
          <a:noFill/>
          <a:ln w="9525">
            <a:noFill/>
            <a:miter lim="800000"/>
            <a:headEnd/>
            <a:tailEnd/>
          </a:ln>
        </p:spPr>
        <p:txBody>
          <a:bodyPr wrap="none">
            <a:spAutoFit/>
          </a:bodyPr>
          <a:lstStyle/>
          <a:p>
            <a:pPr algn="ctr" eaLnBrk="0" hangingPunct="0"/>
            <a:r>
              <a:rPr lang="fr-FR" b="1">
                <a:solidFill>
                  <a:srgbClr val="006600"/>
                </a:solidFill>
                <a:latin typeface="Tahoma" pitchFamily="34" charset="0"/>
              </a:rPr>
              <a:t>AGENCE NATIONALE D ’APPUI AU DEVELOPPEMENT RURAL</a:t>
            </a:r>
            <a:endParaRPr lang="fr-FR" b="1" i="1">
              <a:latin typeface="Comic Sans MS" pitchFamily="66" charset="0"/>
            </a:endParaRPr>
          </a:p>
        </p:txBody>
      </p:sp>
      <p:pic>
        <p:nvPicPr>
          <p:cNvPr id="2053" name="Picture 6" descr="caféier1"/>
          <p:cNvPicPr>
            <a:picLocks noChangeAspect="1" noChangeArrowheads="1"/>
          </p:cNvPicPr>
          <p:nvPr/>
        </p:nvPicPr>
        <p:blipFill>
          <a:blip r:embed="rId3" cstate="print"/>
          <a:srcRect/>
          <a:stretch>
            <a:fillRect/>
          </a:stretch>
        </p:blipFill>
        <p:spPr bwMode="auto">
          <a:xfrm>
            <a:off x="8128000" y="6286500"/>
            <a:ext cx="1016000" cy="571500"/>
          </a:xfrm>
          <a:prstGeom prst="rect">
            <a:avLst/>
          </a:prstGeom>
          <a:noFill/>
          <a:ln w="9525">
            <a:noFill/>
            <a:miter lim="800000"/>
            <a:headEnd/>
            <a:tailEnd/>
          </a:ln>
        </p:spPr>
      </p:pic>
      <p:pic>
        <p:nvPicPr>
          <p:cNvPr id="2054" name="Picture 7" descr="carotte2"/>
          <p:cNvPicPr>
            <a:picLocks noChangeAspect="1" noChangeArrowheads="1"/>
          </p:cNvPicPr>
          <p:nvPr/>
        </p:nvPicPr>
        <p:blipFill>
          <a:blip r:embed="rId4" cstate="print"/>
          <a:srcRect/>
          <a:stretch>
            <a:fillRect/>
          </a:stretch>
        </p:blipFill>
        <p:spPr bwMode="auto">
          <a:xfrm>
            <a:off x="4775200" y="6289675"/>
            <a:ext cx="1117600" cy="596900"/>
          </a:xfrm>
          <a:prstGeom prst="rect">
            <a:avLst/>
          </a:prstGeom>
          <a:noFill/>
          <a:ln w="9525">
            <a:noFill/>
            <a:miter lim="800000"/>
            <a:headEnd/>
            <a:tailEnd/>
          </a:ln>
        </p:spPr>
      </p:pic>
      <p:pic>
        <p:nvPicPr>
          <p:cNvPr id="2055" name="Picture 8" descr="boeuf2"/>
          <p:cNvPicPr>
            <a:picLocks noChangeAspect="1" noChangeArrowheads="1"/>
          </p:cNvPicPr>
          <p:nvPr/>
        </p:nvPicPr>
        <p:blipFill>
          <a:blip r:embed="rId5" cstate="print"/>
          <a:srcRect/>
          <a:stretch>
            <a:fillRect/>
          </a:stretch>
        </p:blipFill>
        <p:spPr bwMode="auto">
          <a:xfrm>
            <a:off x="7156450" y="6286500"/>
            <a:ext cx="1073150" cy="628650"/>
          </a:xfrm>
          <a:prstGeom prst="rect">
            <a:avLst/>
          </a:prstGeom>
          <a:noFill/>
          <a:ln w="9525">
            <a:noFill/>
            <a:miter lim="800000"/>
            <a:headEnd/>
            <a:tailEnd/>
          </a:ln>
        </p:spPr>
      </p:pic>
      <p:pic>
        <p:nvPicPr>
          <p:cNvPr id="2056" name="Picture 9" descr="pomme de cajou"/>
          <p:cNvPicPr>
            <a:picLocks noChangeAspect="1" noChangeArrowheads="1"/>
          </p:cNvPicPr>
          <p:nvPr/>
        </p:nvPicPr>
        <p:blipFill>
          <a:blip r:embed="rId6" cstate="print"/>
          <a:srcRect/>
          <a:stretch>
            <a:fillRect/>
          </a:stretch>
        </p:blipFill>
        <p:spPr bwMode="auto">
          <a:xfrm>
            <a:off x="3144838" y="6286500"/>
            <a:ext cx="887412" cy="514350"/>
          </a:xfrm>
          <a:prstGeom prst="rect">
            <a:avLst/>
          </a:prstGeom>
          <a:noFill/>
          <a:ln w="9525">
            <a:noFill/>
            <a:miter lim="800000"/>
            <a:headEnd/>
            <a:tailEnd/>
          </a:ln>
        </p:spPr>
      </p:pic>
      <p:pic>
        <p:nvPicPr>
          <p:cNvPr id="2057" name="Picture 10" descr="ananas'"/>
          <p:cNvPicPr>
            <a:picLocks noChangeAspect="1" noChangeArrowheads="1"/>
          </p:cNvPicPr>
          <p:nvPr/>
        </p:nvPicPr>
        <p:blipFill>
          <a:blip r:embed="rId7" cstate="print"/>
          <a:srcRect/>
          <a:stretch>
            <a:fillRect/>
          </a:stretch>
        </p:blipFill>
        <p:spPr bwMode="auto">
          <a:xfrm>
            <a:off x="5821363" y="6286500"/>
            <a:ext cx="757237" cy="571500"/>
          </a:xfrm>
          <a:prstGeom prst="rect">
            <a:avLst/>
          </a:prstGeom>
          <a:noFill/>
          <a:ln w="9525">
            <a:noFill/>
            <a:miter lim="800000"/>
            <a:headEnd/>
            <a:tailEnd/>
          </a:ln>
        </p:spPr>
      </p:pic>
      <p:pic>
        <p:nvPicPr>
          <p:cNvPr id="2058" name="Picture 11" descr="images maïs"/>
          <p:cNvPicPr>
            <a:picLocks noChangeAspect="1" noChangeArrowheads="1"/>
          </p:cNvPicPr>
          <p:nvPr/>
        </p:nvPicPr>
        <p:blipFill>
          <a:blip r:embed="rId8" cstate="print"/>
          <a:srcRect/>
          <a:stretch>
            <a:fillRect/>
          </a:stretch>
        </p:blipFill>
        <p:spPr bwMode="auto">
          <a:xfrm>
            <a:off x="6419850" y="6286500"/>
            <a:ext cx="895350" cy="571500"/>
          </a:xfrm>
          <a:prstGeom prst="rect">
            <a:avLst/>
          </a:prstGeom>
          <a:noFill/>
          <a:ln w="9525">
            <a:noFill/>
            <a:miter lim="800000"/>
            <a:headEnd/>
            <a:tailEnd/>
          </a:ln>
        </p:spPr>
      </p:pic>
      <p:pic>
        <p:nvPicPr>
          <p:cNvPr id="2059" name="Picture 12" descr="papaye'"/>
          <p:cNvPicPr>
            <a:picLocks noChangeAspect="1" noChangeArrowheads="1"/>
          </p:cNvPicPr>
          <p:nvPr/>
        </p:nvPicPr>
        <p:blipFill>
          <a:blip r:embed="rId9" cstate="print"/>
          <a:srcRect/>
          <a:stretch>
            <a:fillRect/>
          </a:stretch>
        </p:blipFill>
        <p:spPr bwMode="auto">
          <a:xfrm>
            <a:off x="4025900" y="6286500"/>
            <a:ext cx="850900" cy="571500"/>
          </a:xfrm>
          <a:prstGeom prst="rect">
            <a:avLst/>
          </a:prstGeom>
          <a:noFill/>
          <a:ln w="9525">
            <a:noFill/>
            <a:miter lim="800000"/>
            <a:headEnd/>
            <a:tailEnd/>
          </a:ln>
        </p:spPr>
      </p:pic>
      <p:pic>
        <p:nvPicPr>
          <p:cNvPr id="2060" name="Picture 13" descr="poulet4"/>
          <p:cNvPicPr>
            <a:picLocks noChangeAspect="1" noChangeArrowheads="1"/>
          </p:cNvPicPr>
          <p:nvPr/>
        </p:nvPicPr>
        <p:blipFill>
          <a:blip r:embed="rId10" cstate="print"/>
          <a:srcRect/>
          <a:stretch>
            <a:fillRect/>
          </a:stretch>
        </p:blipFill>
        <p:spPr bwMode="auto">
          <a:xfrm>
            <a:off x="2133600" y="6291263"/>
            <a:ext cx="1117600" cy="571500"/>
          </a:xfrm>
          <a:prstGeom prst="rect">
            <a:avLst/>
          </a:prstGeom>
          <a:noFill/>
          <a:ln w="9525">
            <a:noFill/>
            <a:miter lim="800000"/>
            <a:headEnd/>
            <a:tailEnd/>
          </a:ln>
        </p:spPr>
      </p:pic>
      <p:pic>
        <p:nvPicPr>
          <p:cNvPr id="2061" name="Picture 14" descr="cacaoyer1"/>
          <p:cNvPicPr>
            <a:picLocks noChangeAspect="1" noChangeArrowheads="1"/>
          </p:cNvPicPr>
          <p:nvPr/>
        </p:nvPicPr>
        <p:blipFill>
          <a:blip r:embed="rId11" cstate="print"/>
          <a:srcRect/>
          <a:stretch>
            <a:fillRect/>
          </a:stretch>
        </p:blipFill>
        <p:spPr bwMode="auto">
          <a:xfrm>
            <a:off x="1212850" y="6286500"/>
            <a:ext cx="928688" cy="571500"/>
          </a:xfrm>
          <a:prstGeom prst="rect">
            <a:avLst/>
          </a:prstGeom>
          <a:noFill/>
          <a:ln w="9525">
            <a:noFill/>
            <a:miter lim="800000"/>
            <a:headEnd/>
            <a:tailEnd/>
          </a:ln>
        </p:spPr>
      </p:pic>
      <p:pic>
        <p:nvPicPr>
          <p:cNvPr id="2062" name="Picture 15" descr="escargot1"/>
          <p:cNvPicPr>
            <a:picLocks noChangeAspect="1" noChangeArrowheads="1"/>
          </p:cNvPicPr>
          <p:nvPr/>
        </p:nvPicPr>
        <p:blipFill>
          <a:blip r:embed="rId12" cstate="print"/>
          <a:srcRect/>
          <a:stretch>
            <a:fillRect/>
          </a:stretch>
        </p:blipFill>
        <p:spPr bwMode="auto">
          <a:xfrm>
            <a:off x="0" y="6286500"/>
            <a:ext cx="1219200" cy="571500"/>
          </a:xfrm>
          <a:prstGeom prst="rect">
            <a:avLst/>
          </a:prstGeom>
          <a:noFill/>
          <a:ln w="9525">
            <a:noFill/>
            <a:miter lim="800000"/>
            <a:headEnd/>
            <a:tailEnd/>
          </a:ln>
        </p:spPr>
      </p:pic>
      <p:pic>
        <p:nvPicPr>
          <p:cNvPr id="225296" name="Picture 16" descr="ANALOG"/>
          <p:cNvPicPr>
            <a:picLocks noChangeAspect="1" noChangeArrowheads="1"/>
          </p:cNvPicPr>
          <p:nvPr/>
        </p:nvPicPr>
        <p:blipFill>
          <a:blip r:embed="rId13" cstate="print"/>
          <a:srcRect/>
          <a:stretch>
            <a:fillRect/>
          </a:stretch>
        </p:blipFill>
        <p:spPr bwMode="auto">
          <a:xfrm>
            <a:off x="141288" y="76200"/>
            <a:ext cx="1763712" cy="1644650"/>
          </a:xfrm>
          <a:prstGeom prst="rect">
            <a:avLst/>
          </a:prstGeom>
          <a:noFill/>
          <a:ln w="9525">
            <a:noFill/>
            <a:miter lim="800000"/>
            <a:headEnd/>
            <a:tailEnd/>
          </a:ln>
        </p:spPr>
      </p:pic>
      <p:sp>
        <p:nvSpPr>
          <p:cNvPr id="2064" name="Line 17"/>
          <p:cNvSpPr>
            <a:spLocks noChangeShapeType="1"/>
          </p:cNvSpPr>
          <p:nvPr/>
        </p:nvSpPr>
        <p:spPr bwMode="auto">
          <a:xfrm>
            <a:off x="2195513" y="981075"/>
            <a:ext cx="5384800" cy="0"/>
          </a:xfrm>
          <a:prstGeom prst="line">
            <a:avLst/>
          </a:prstGeom>
          <a:noFill/>
          <a:ln w="9525">
            <a:solidFill>
              <a:schemeClr val="tx1"/>
            </a:solidFill>
            <a:round/>
            <a:headEnd/>
            <a:tailEnd/>
          </a:ln>
        </p:spPr>
        <p:txBody>
          <a:bodyPr/>
          <a:lstStyle/>
          <a:p>
            <a:endParaRPr lang="fr-FR"/>
          </a:p>
        </p:txBody>
      </p:sp>
      <p:sp>
        <p:nvSpPr>
          <p:cNvPr id="18" name="Rectangle 17"/>
          <p:cNvSpPr/>
          <p:nvPr/>
        </p:nvSpPr>
        <p:spPr>
          <a:xfrm>
            <a:off x="971600" y="1124744"/>
            <a:ext cx="7858180" cy="523220"/>
          </a:xfrm>
          <a:prstGeom prst="rect">
            <a:avLst/>
          </a:prstGeom>
          <a:noFill/>
        </p:spPr>
        <p:txBody>
          <a:bodyPr wrap="square">
            <a:spAutoFit/>
          </a:bodyPr>
          <a:lstStyle/>
          <a:p>
            <a:pPr algn="ctr">
              <a:defRPr/>
            </a:pPr>
            <a:r>
              <a:rPr lang="fr-FR"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PROJET E-EXTENSION</a:t>
            </a:r>
            <a:endParaRPr lang="fr-FR"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9" name="Image 18" descr="C:\Users\hp4730s\Pictures\À partir de NOKIA Lumia 610 BAMBA ANADER\Pellicule\WP_000146.jpg"/>
          <p:cNvPicPr/>
          <p:nvPr/>
        </p:nvPicPr>
        <p:blipFill>
          <a:blip r:embed="rId14" cstate="print"/>
          <a:srcRect/>
          <a:stretch>
            <a:fillRect/>
          </a:stretch>
        </p:blipFill>
        <p:spPr bwMode="auto">
          <a:xfrm>
            <a:off x="1571604" y="1857364"/>
            <a:ext cx="6215106" cy="3857652"/>
          </a:xfrm>
          <a:prstGeom prst="rect">
            <a:avLst/>
          </a:prstGeom>
          <a:noFill/>
          <a:ln w="9525">
            <a:noFill/>
            <a:miter lim="800000"/>
            <a:headEnd/>
            <a:tailEnd/>
          </a:ln>
        </p:spPr>
      </p:pic>
    </p:spTree>
    <p:extLst>
      <p:ext uri="{BB962C8B-B14F-4D97-AF65-F5344CB8AC3E}">
        <p14:creationId xmlns:p14="http://schemas.microsoft.com/office/powerpoint/2010/main" val="167750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296"/>
                                        </p:tgtEl>
                                        <p:attrNameLst>
                                          <p:attrName>style.visibility</p:attrName>
                                        </p:attrNameLst>
                                      </p:cBhvr>
                                      <p:to>
                                        <p:strVal val="visible"/>
                                      </p:to>
                                    </p:set>
                                    <p:animEffect transition="in" filter="blinds(horizontal)">
                                      <p:cBhvr>
                                        <p:cTn id="7" dur="500"/>
                                        <p:tgtEl>
                                          <p:spTgt spid="22529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25296"/>
                                        </p:tgtEl>
                                        <p:attrNameLst>
                                          <p:attrName>style.visibility</p:attrName>
                                        </p:attrNameLst>
                                      </p:cBhvr>
                                      <p:to>
                                        <p:strVal val="visible"/>
                                      </p:to>
                                    </p:set>
                                    <p:anim calcmode="lin" valueType="num">
                                      <p:cBhvr>
                                        <p:cTn id="12" dur="1000" fill="hold"/>
                                        <p:tgtEl>
                                          <p:spTgt spid="225296"/>
                                        </p:tgtEl>
                                        <p:attrNameLst>
                                          <p:attrName>ppt_w</p:attrName>
                                        </p:attrNameLst>
                                      </p:cBhvr>
                                      <p:tavLst>
                                        <p:tav tm="0">
                                          <p:val>
                                            <p:strVal val="#ppt_w*0.70"/>
                                          </p:val>
                                        </p:tav>
                                        <p:tav tm="100000">
                                          <p:val>
                                            <p:strVal val="#ppt_w"/>
                                          </p:val>
                                        </p:tav>
                                      </p:tavLst>
                                    </p:anim>
                                    <p:anim calcmode="lin" valueType="num">
                                      <p:cBhvr>
                                        <p:cTn id="13" dur="1000" fill="hold"/>
                                        <p:tgtEl>
                                          <p:spTgt spid="225296"/>
                                        </p:tgtEl>
                                        <p:attrNameLst>
                                          <p:attrName>ppt_h</p:attrName>
                                        </p:attrNameLst>
                                      </p:cBhvr>
                                      <p:tavLst>
                                        <p:tav tm="0">
                                          <p:val>
                                            <p:strVal val="#ppt_h"/>
                                          </p:val>
                                        </p:tav>
                                        <p:tav tm="100000">
                                          <p:val>
                                            <p:strVal val="#ppt_h"/>
                                          </p:val>
                                        </p:tav>
                                      </p:tavLst>
                                    </p:anim>
                                    <p:animEffect transition="in" filter="fade">
                                      <p:cBhvr>
                                        <p:cTn id="14" dur="1000"/>
                                        <p:tgtEl>
                                          <p:spTgt spid="22529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285"/>
                                        </p:tgtEl>
                                        <p:attrNameLst>
                                          <p:attrName>style.visibility</p:attrName>
                                        </p:attrNameLst>
                                      </p:cBhvr>
                                      <p:to>
                                        <p:strVal val="visible"/>
                                      </p:to>
                                    </p:set>
                                    <p:anim calcmode="lin" valueType="num">
                                      <p:cBhvr additive="base">
                                        <p:cTn id="19" dur="500" fill="hold"/>
                                        <p:tgtEl>
                                          <p:spTgt spid="225285"/>
                                        </p:tgtEl>
                                        <p:attrNameLst>
                                          <p:attrName>ppt_x</p:attrName>
                                        </p:attrNameLst>
                                      </p:cBhvr>
                                      <p:tavLst>
                                        <p:tav tm="0">
                                          <p:val>
                                            <p:strVal val="#ppt_x"/>
                                          </p:val>
                                        </p:tav>
                                        <p:tav tm="100000">
                                          <p:val>
                                            <p:strVal val="#ppt_x"/>
                                          </p:val>
                                        </p:tav>
                                      </p:tavLst>
                                    </p:anim>
                                    <p:anim calcmode="lin" valueType="num">
                                      <p:cBhvr additive="base">
                                        <p:cTn id="20" dur="500" fill="hold"/>
                                        <p:tgtEl>
                                          <p:spTgt spid="22528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strVal val="#ppt_w*0.70"/>
                                          </p:val>
                                        </p:tav>
                                        <p:tav tm="100000">
                                          <p:val>
                                            <p:strVal val="#ppt_w"/>
                                          </p:val>
                                        </p:tav>
                                      </p:tavLst>
                                    </p:anim>
                                    <p:anim calcmode="lin" valueType="num">
                                      <p:cBhvr>
                                        <p:cTn id="26" dur="1000" fill="hold"/>
                                        <p:tgtEl>
                                          <p:spTgt spid="18"/>
                                        </p:tgtEl>
                                        <p:attrNameLst>
                                          <p:attrName>ppt_h</p:attrName>
                                        </p:attrNameLst>
                                      </p:cBhvr>
                                      <p:tavLst>
                                        <p:tav tm="0">
                                          <p:val>
                                            <p:strVal val="#ppt_h"/>
                                          </p:val>
                                        </p:tav>
                                        <p:tav tm="100000">
                                          <p:val>
                                            <p:strVal val="#ppt_h"/>
                                          </p:val>
                                        </p:tav>
                                      </p:tavLst>
                                    </p:anim>
                                    <p:animEffect transition="in" filter="fade">
                                      <p:cBhvr>
                                        <p:cTn id="2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457200" y="274638"/>
            <a:ext cx="8229600" cy="850900"/>
          </a:xfrm>
        </p:spPr>
        <p:txBody>
          <a:bodyPr/>
          <a:lstStyle/>
          <a:p>
            <a:pPr eaLnBrk="1" hangingPunct="1"/>
            <a:r>
              <a:rPr lang="fr-FR" dirty="0" smtClean="0">
                <a:solidFill>
                  <a:srgbClr val="FF0000"/>
                </a:solidFill>
              </a:rPr>
              <a:t>II – RESULTATS ATTENDUS (suite)</a:t>
            </a:r>
          </a:p>
        </p:txBody>
      </p:sp>
      <p:sp>
        <p:nvSpPr>
          <p:cNvPr id="12290" name="Espace réservé du contenu 2"/>
          <p:cNvSpPr>
            <a:spLocks noGrp="1"/>
          </p:cNvSpPr>
          <p:nvPr>
            <p:ph idx="1"/>
          </p:nvPr>
        </p:nvSpPr>
        <p:spPr>
          <a:xfrm>
            <a:off x="457200" y="1285875"/>
            <a:ext cx="8229600" cy="5000625"/>
          </a:xfrm>
        </p:spPr>
        <p:txBody>
          <a:bodyPr rtlCol="0">
            <a:normAutofit/>
          </a:bodyPr>
          <a:lstStyle/>
          <a:p>
            <a:pPr lvl="0">
              <a:buFont typeface="Wingdings" pitchFamily="2" charset="2"/>
              <a:buChar char="ü"/>
            </a:pPr>
            <a:r>
              <a:rPr lang="fr-FR" dirty="0" smtClean="0"/>
              <a:t>Au moins une expérience complète de collecte, de traitement et de stockage des données en temps réel, est menée dans le cadre du projet pilote</a:t>
            </a:r>
          </a:p>
          <a:p>
            <a:pPr lvl="0">
              <a:buNone/>
            </a:pPr>
            <a:endParaRPr lang="fr-FR" dirty="0" smtClean="0"/>
          </a:p>
          <a:p>
            <a:pPr lvl="0" eaLnBrk="1" fontAlgn="auto" hangingPunct="1">
              <a:spcAft>
                <a:spcPts val="0"/>
              </a:spcAft>
              <a:buFont typeface="Wingdings" pitchFamily="2" charset="2"/>
              <a:buChar char="ü"/>
              <a:defRPr/>
            </a:pPr>
            <a:r>
              <a:rPr lang="fr-FR" dirty="0" smtClean="0"/>
              <a:t>L’expérience acquise à travers le projet est évaluée et capitalisée </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strips(downLeft)">
                                      <p:cBhvr>
                                        <p:cTn id="7" dur="500"/>
                                        <p:tgtEl>
                                          <p:spTgt spid="8194"/>
                                        </p:tgtEl>
                                      </p:cBhvr>
                                    </p:animEffect>
                                  </p:childTnLst>
                                </p:cTn>
                              </p:par>
                              <p:par>
                                <p:cTn id="8" presetID="55" presetClass="entr" presetSubtype="0" fill="hold" nodeType="withEffect">
                                  <p:stCondLst>
                                    <p:cond delay="0"/>
                                  </p:stCondLst>
                                  <p:childTnLst>
                                    <p:set>
                                      <p:cBhvr>
                                        <p:cTn id="9" dur="1" fill="hold">
                                          <p:stCondLst>
                                            <p:cond delay="0"/>
                                          </p:stCondLst>
                                        </p:cTn>
                                        <p:tgtEl>
                                          <p:spTgt spid="12290">
                                            <p:txEl>
                                              <p:pRg st="0" end="0"/>
                                            </p:txEl>
                                          </p:spTgt>
                                        </p:tgtEl>
                                        <p:attrNameLst>
                                          <p:attrName>style.visibility</p:attrName>
                                        </p:attrNameLst>
                                      </p:cBhvr>
                                      <p:to>
                                        <p:strVal val="visible"/>
                                      </p:to>
                                    </p:set>
                                    <p:anim calcmode="lin" valueType="num">
                                      <p:cBhvr>
                                        <p:cTn id="10" dur="1000" fill="hold"/>
                                        <p:tgtEl>
                                          <p:spTgt spid="12290">
                                            <p:txEl>
                                              <p:pRg st="0" end="0"/>
                                            </p:txEl>
                                          </p:spTgt>
                                        </p:tgtEl>
                                        <p:attrNameLst>
                                          <p:attrName>ppt_w</p:attrName>
                                        </p:attrNameLst>
                                      </p:cBhvr>
                                      <p:tavLst>
                                        <p:tav tm="0">
                                          <p:val>
                                            <p:strVal val="#ppt_w*0.70"/>
                                          </p:val>
                                        </p:tav>
                                        <p:tav tm="100000">
                                          <p:val>
                                            <p:strVal val="#ppt_w"/>
                                          </p:val>
                                        </p:tav>
                                      </p:tavLst>
                                    </p:anim>
                                    <p:anim calcmode="lin" valueType="num">
                                      <p:cBhvr>
                                        <p:cTn id="11" dur="1000" fill="hold"/>
                                        <p:tgtEl>
                                          <p:spTgt spid="12290">
                                            <p:txEl>
                                              <p:pRg st="0" end="0"/>
                                            </p:txEl>
                                          </p:spTgt>
                                        </p:tgtEl>
                                        <p:attrNameLst>
                                          <p:attrName>ppt_h</p:attrName>
                                        </p:attrNameLst>
                                      </p:cBhvr>
                                      <p:tavLst>
                                        <p:tav tm="0">
                                          <p:val>
                                            <p:strVal val="#ppt_h"/>
                                          </p:val>
                                        </p:tav>
                                        <p:tav tm="100000">
                                          <p:val>
                                            <p:strVal val="#ppt_h"/>
                                          </p:val>
                                        </p:tav>
                                      </p:tavLst>
                                    </p:anim>
                                    <p:animEffect transition="in" filter="fade">
                                      <p:cBhvr>
                                        <p:cTn id="12" dur="1000"/>
                                        <p:tgtEl>
                                          <p:spTgt spid="12290">
                                            <p:txEl>
                                              <p:pRg st="0" end="0"/>
                                            </p:txEl>
                                          </p:spTgt>
                                        </p:tgtEl>
                                      </p:cBhvr>
                                    </p:animEffect>
                                  </p:childTnLst>
                                </p:cTn>
                              </p:par>
                              <p:par>
                                <p:cTn id="13" presetID="55" presetClass="entr" presetSubtype="0" fill="hold" nodeType="with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anim calcmode="lin" valueType="num">
                                      <p:cBhvr>
                                        <p:cTn id="15" dur="1000" fill="hold"/>
                                        <p:tgtEl>
                                          <p:spTgt spid="12290">
                                            <p:txEl>
                                              <p:pRg st="2" end="2"/>
                                            </p:txEl>
                                          </p:spTgt>
                                        </p:tgtEl>
                                        <p:attrNameLst>
                                          <p:attrName>ppt_w</p:attrName>
                                        </p:attrNameLst>
                                      </p:cBhvr>
                                      <p:tavLst>
                                        <p:tav tm="0">
                                          <p:val>
                                            <p:strVal val="#ppt_w*0.70"/>
                                          </p:val>
                                        </p:tav>
                                        <p:tav tm="100000">
                                          <p:val>
                                            <p:strVal val="#ppt_w"/>
                                          </p:val>
                                        </p:tav>
                                      </p:tavLst>
                                    </p:anim>
                                    <p:anim calcmode="lin" valueType="num">
                                      <p:cBhvr>
                                        <p:cTn id="16" dur="1000" fill="hold"/>
                                        <p:tgtEl>
                                          <p:spTgt spid="12290">
                                            <p:txEl>
                                              <p:pRg st="2" end="2"/>
                                            </p:txEl>
                                          </p:spTgt>
                                        </p:tgtEl>
                                        <p:attrNameLst>
                                          <p:attrName>ppt_h</p:attrName>
                                        </p:attrNameLst>
                                      </p:cBhvr>
                                      <p:tavLst>
                                        <p:tav tm="0">
                                          <p:val>
                                            <p:strVal val="#ppt_h"/>
                                          </p:val>
                                        </p:tav>
                                        <p:tav tm="100000">
                                          <p:val>
                                            <p:strVal val="#ppt_h"/>
                                          </p:val>
                                        </p:tav>
                                      </p:tavLst>
                                    </p:anim>
                                    <p:animEffect transition="in" filter="fade">
                                      <p:cBhvr>
                                        <p:cTn id="17" dur="1000"/>
                                        <p:tgtEl>
                                          <p:spTgt spid="122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457200" y="274638"/>
            <a:ext cx="8229600" cy="777875"/>
          </a:xfrm>
        </p:spPr>
        <p:txBody>
          <a:bodyPr/>
          <a:lstStyle/>
          <a:p>
            <a:r>
              <a:rPr lang="fr-FR" sz="3200" b="1" dirty="0" smtClean="0">
                <a:solidFill>
                  <a:srgbClr val="FF0000"/>
                </a:solidFill>
              </a:rPr>
              <a:t>III ZONES ET BENEFICIAIRES DU PROJET</a:t>
            </a:r>
            <a:endParaRPr lang="fr-FR" sz="3200" b="1" dirty="0">
              <a:solidFill>
                <a:srgbClr val="FF0000"/>
              </a:solidFill>
            </a:endParaRPr>
          </a:p>
        </p:txBody>
      </p:sp>
      <p:sp>
        <p:nvSpPr>
          <p:cNvPr id="9219" name="Espace réservé du contenu 2"/>
          <p:cNvSpPr>
            <a:spLocks noGrp="1"/>
          </p:cNvSpPr>
          <p:nvPr>
            <p:ph idx="1"/>
          </p:nvPr>
        </p:nvSpPr>
        <p:spPr>
          <a:xfrm>
            <a:off x="142875" y="1125538"/>
            <a:ext cx="8858250" cy="4900612"/>
          </a:xfrm>
        </p:spPr>
        <p:txBody>
          <a:bodyPr/>
          <a:lstStyle/>
          <a:p>
            <a:r>
              <a:rPr lang="fr-FR" sz="2800" dirty="0" smtClean="0"/>
              <a:t>Le projet pilote e-extension se déroulera dans quatre (04) délégations régionales de l’ANADER couvertes par le projet PPAAO/WAAP, et concernera 15 zones. </a:t>
            </a:r>
          </a:p>
          <a:p>
            <a:endParaRPr lang="fr-FR" sz="2800" dirty="0" smtClean="0"/>
          </a:p>
          <a:p>
            <a:pPr lvl="0"/>
            <a:r>
              <a:rPr lang="fr-FR" sz="2800" dirty="0" smtClean="0"/>
              <a:t>DR Sud : Zones ANADER d’Abidjan, de </a:t>
            </a:r>
            <a:r>
              <a:rPr lang="fr-FR" sz="2800" dirty="0" err="1" smtClean="0"/>
              <a:t>Dabou</a:t>
            </a:r>
            <a:r>
              <a:rPr lang="fr-FR" sz="2800" dirty="0" smtClean="0"/>
              <a:t>, d’</a:t>
            </a:r>
            <a:r>
              <a:rPr lang="fr-FR" sz="2800" dirty="0" err="1" smtClean="0"/>
              <a:t>Agboville</a:t>
            </a:r>
            <a:r>
              <a:rPr lang="fr-FR" sz="2800" dirty="0" smtClean="0"/>
              <a:t>, de </a:t>
            </a:r>
            <a:r>
              <a:rPr lang="fr-FR" sz="2800" dirty="0" err="1" smtClean="0"/>
              <a:t>Tiassalé</a:t>
            </a:r>
            <a:r>
              <a:rPr lang="fr-FR" sz="2800" dirty="0" smtClean="0"/>
              <a:t> et d’</a:t>
            </a:r>
            <a:r>
              <a:rPr lang="fr-FR" sz="2800" dirty="0" err="1" smtClean="0"/>
              <a:t>Adzopé</a:t>
            </a:r>
            <a:endParaRPr lang="fr-FR" sz="2800" dirty="0" smtClean="0"/>
          </a:p>
          <a:p>
            <a:pPr lvl="0"/>
            <a:endParaRPr lang="fr-FR" sz="2800" dirty="0" smtClean="0"/>
          </a:p>
          <a:p>
            <a:pPr lvl="0"/>
            <a:r>
              <a:rPr lang="fr-FR" sz="2800" dirty="0" smtClean="0"/>
              <a:t>DR Centre-Est: Zones ANADER Abengourou, </a:t>
            </a:r>
            <a:r>
              <a:rPr lang="fr-FR" sz="2800" dirty="0" err="1" smtClean="0"/>
              <a:t>Agnibilékro</a:t>
            </a:r>
            <a:r>
              <a:rPr lang="fr-FR" sz="2800" dirty="0" smtClean="0"/>
              <a:t>, </a:t>
            </a:r>
            <a:r>
              <a:rPr lang="fr-FR" sz="2800" dirty="0" err="1" smtClean="0"/>
              <a:t>Bongouanou</a:t>
            </a:r>
            <a:r>
              <a:rPr lang="fr-FR" sz="2800" dirty="0" smtClean="0"/>
              <a:t>, </a:t>
            </a:r>
            <a:r>
              <a:rPr lang="fr-FR" sz="2800" dirty="0" err="1" smtClean="0"/>
              <a:t>Daoukro</a:t>
            </a:r>
            <a:endParaRPr lang="fr-FR" sz="2800" dirty="0" smtClean="0"/>
          </a:p>
          <a:p>
            <a:pPr lvl="0">
              <a:buNone/>
            </a:pPr>
            <a:endParaRPr lang="fr-FR" sz="2800" dirty="0" smtClean="0"/>
          </a:p>
          <a:p>
            <a:pPr lvl="0"/>
            <a:r>
              <a:rPr lang="fr-FR" sz="2800" dirty="0" smtClean="0"/>
              <a:t>DR Centre-ouest : Zones ANADER de Daloa, de </a:t>
            </a:r>
            <a:r>
              <a:rPr lang="fr-FR" sz="2800" dirty="0" err="1" smtClean="0"/>
              <a:t>Bouaflé</a:t>
            </a:r>
            <a:r>
              <a:rPr lang="fr-FR" sz="2800" dirty="0" smtClean="0"/>
              <a:t>, de San </a:t>
            </a:r>
            <a:r>
              <a:rPr lang="fr-FR" sz="2800" dirty="0" err="1" smtClean="0"/>
              <a:t>Pédro</a:t>
            </a:r>
            <a:r>
              <a:rPr lang="fr-FR" sz="2800" dirty="0" smtClean="0"/>
              <a:t>, de </a:t>
            </a:r>
            <a:r>
              <a:rPr lang="fr-FR" sz="2800" dirty="0" err="1" smtClean="0"/>
              <a:t>Vavoua</a:t>
            </a:r>
            <a:r>
              <a:rPr lang="fr-FR" sz="2800" dirty="0" smtClean="0"/>
              <a:t> et </a:t>
            </a:r>
            <a:r>
              <a:rPr lang="fr-FR" sz="2800" dirty="0" err="1" smtClean="0"/>
              <a:t>Sinfra</a:t>
            </a:r>
            <a:r>
              <a:rPr lang="fr-FR" sz="2800" dirty="0" smtClean="0"/>
              <a:t>, Gagnoa.</a:t>
            </a:r>
            <a:endParaRPr lang="fr-FR" sz="2800" dirty="0"/>
          </a:p>
        </p:txBody>
      </p:sp>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500063" y="214313"/>
            <a:ext cx="8229600" cy="571500"/>
          </a:xfrm>
        </p:spPr>
        <p:txBody>
          <a:bodyPr/>
          <a:lstStyle/>
          <a:p>
            <a:pPr eaLnBrk="1" hangingPunct="1"/>
            <a:r>
              <a:rPr lang="fr-FR" sz="3200" b="1" dirty="0" smtClean="0">
                <a:solidFill>
                  <a:srgbClr val="FF6699"/>
                </a:solidFill>
              </a:rPr>
              <a:t>Zones d’intervention du projet pilote</a:t>
            </a:r>
          </a:p>
        </p:txBody>
      </p:sp>
      <p:sp>
        <p:nvSpPr>
          <p:cNvPr id="102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885825" algn="l"/>
              </a:tabLst>
            </a:pPr>
            <a:endParaRPr kumimoji="0" lang="fr-FR" sz="1600" b="0" i="0" u="none" strike="noStrike" cap="none" normalizeH="0" baseline="0" smtClean="0">
              <a:ln>
                <a:noFill/>
              </a:ln>
              <a:solidFill>
                <a:schemeClr val="tx1"/>
              </a:solidFill>
              <a:effectLst/>
              <a:latin typeface="Arial" pitchFamily="34" charset="0"/>
              <a:cs typeface="Arial" pitchFamily="34" charset="0"/>
            </a:endParaRPr>
          </a:p>
        </p:txBody>
      </p:sp>
      <p:sp>
        <p:nvSpPr>
          <p:cNvPr id="10246" name="Rectangle 6"/>
          <p:cNvSpPr>
            <a:spLocks noChangeArrowheads="1"/>
          </p:cNvSpPr>
          <p:nvPr/>
        </p:nvSpPr>
        <p:spPr bwMode="auto">
          <a:xfrm>
            <a:off x="0" y="5981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H" sz="1200" b="0" i="0" u="none" strike="noStrike" cap="none" normalizeH="0" baseline="0" smtClean="0">
                <a:ln>
                  <a:noFill/>
                </a:ln>
                <a:solidFill>
                  <a:schemeClr val="tx1"/>
                </a:solidFill>
                <a:effectLst/>
                <a:latin typeface="Arial Narrow" pitchFamily="34" charset="0"/>
                <a:ea typeface="Calibri" pitchFamily="34" charset="0"/>
                <a:cs typeface="Arial" pitchFamily="34" charset="0"/>
              </a:rPr>
              <a:t/>
            </a:r>
            <a:br>
              <a:rPr kumimoji="0" lang="fr-CH" sz="1200" b="0" i="0" u="none" strike="noStrike" cap="none" normalizeH="0" baseline="0" smtClean="0">
                <a:ln>
                  <a:noFill/>
                </a:ln>
                <a:solidFill>
                  <a:schemeClr val="tx1"/>
                </a:solidFill>
                <a:effectLst/>
                <a:latin typeface="Arial Narrow" pitchFamily="34" charset="0"/>
                <a:ea typeface="Calibri" pitchFamily="34" charset="0"/>
                <a:cs typeface="Arial" pitchFamily="34" charset="0"/>
              </a:rPr>
            </a:br>
            <a:endParaRPr kumimoji="0" lang="fr-CH" sz="1600" b="0" i="0" u="none" strike="noStrike" cap="none" normalizeH="0" baseline="0" smtClean="0">
              <a:ln>
                <a:noFill/>
              </a:ln>
              <a:solidFill>
                <a:schemeClr val="tx1"/>
              </a:solidFill>
              <a:effectLst/>
              <a:latin typeface="Arial" pitchFamily="34" charset="0"/>
              <a:cs typeface="Arial" pitchFamily="34" charset="0"/>
            </a:endParaRPr>
          </a:p>
        </p:txBody>
      </p:sp>
      <p:sp>
        <p:nvSpPr>
          <p:cNvPr id="1024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885825" algn="l"/>
              </a:tabLst>
            </a:pPr>
            <a:endParaRPr kumimoji="0" lang="fr-FR" sz="1600" b="0" i="0" u="none" strike="noStrike" cap="none" normalizeH="0" baseline="0" smtClean="0">
              <a:ln>
                <a:noFill/>
              </a:ln>
              <a:solidFill>
                <a:schemeClr val="tx1"/>
              </a:solidFill>
              <a:effectLst/>
              <a:latin typeface="Arial" pitchFamily="34" charset="0"/>
              <a:cs typeface="Arial" pitchFamily="34" charset="0"/>
            </a:endParaRPr>
          </a:p>
        </p:txBody>
      </p:sp>
      <p:pic>
        <p:nvPicPr>
          <p:cNvPr id="10247" name="Image 4"/>
          <p:cNvPicPr>
            <a:picLocks noChangeAspect="1" noChangeArrowheads="1"/>
          </p:cNvPicPr>
          <p:nvPr/>
        </p:nvPicPr>
        <p:blipFill>
          <a:blip r:embed="rId2" cstate="print"/>
          <a:srcRect/>
          <a:stretch>
            <a:fillRect/>
          </a:stretch>
        </p:blipFill>
        <p:spPr bwMode="auto">
          <a:xfrm>
            <a:off x="2195736" y="1052736"/>
            <a:ext cx="5276850" cy="5524500"/>
          </a:xfrm>
          <a:prstGeom prst="rect">
            <a:avLst/>
          </a:prstGeom>
          <a:noFill/>
        </p:spPr>
      </p:pic>
      <p:sp>
        <p:nvSpPr>
          <p:cNvPr id="10249" name="Rectangle 9"/>
          <p:cNvSpPr>
            <a:spLocks noChangeArrowheads="1"/>
          </p:cNvSpPr>
          <p:nvPr/>
        </p:nvSpPr>
        <p:spPr bwMode="auto">
          <a:xfrm>
            <a:off x="0" y="5981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H" sz="1200" b="0" i="0" u="none" strike="noStrike" cap="none" normalizeH="0" baseline="0" smtClean="0">
                <a:ln>
                  <a:noFill/>
                </a:ln>
                <a:solidFill>
                  <a:schemeClr val="tx1"/>
                </a:solidFill>
                <a:effectLst/>
                <a:latin typeface="Arial Narrow" pitchFamily="34" charset="0"/>
                <a:ea typeface="Calibri" pitchFamily="34" charset="0"/>
                <a:cs typeface="Arial" pitchFamily="34" charset="0"/>
              </a:rPr>
              <a:t/>
            </a:r>
            <a:br>
              <a:rPr kumimoji="0" lang="fr-CH" sz="1200" b="0" i="0" u="none" strike="noStrike" cap="none" normalizeH="0" baseline="0" smtClean="0">
                <a:ln>
                  <a:noFill/>
                </a:ln>
                <a:solidFill>
                  <a:schemeClr val="tx1"/>
                </a:solidFill>
                <a:effectLst/>
                <a:latin typeface="Arial Narrow" pitchFamily="34" charset="0"/>
                <a:ea typeface="Calibri" pitchFamily="34" charset="0"/>
                <a:cs typeface="Arial" pitchFamily="34" charset="0"/>
              </a:rPr>
            </a:br>
            <a:endParaRPr kumimoji="0" lang="fr-CH" sz="16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2"/>
          <p:cNvSpPr>
            <a:spLocks noGrp="1"/>
          </p:cNvSpPr>
          <p:nvPr>
            <p:ph type="title"/>
          </p:nvPr>
        </p:nvSpPr>
        <p:spPr>
          <a:xfrm>
            <a:off x="468313" y="260350"/>
            <a:ext cx="8229600" cy="792163"/>
          </a:xfrm>
        </p:spPr>
        <p:txBody>
          <a:bodyPr/>
          <a:lstStyle/>
          <a:p>
            <a:pPr eaLnBrk="1" hangingPunct="1"/>
            <a:r>
              <a:rPr lang="fr-FR" sz="3200" b="1" dirty="0" smtClean="0">
                <a:solidFill>
                  <a:srgbClr val="FF0000"/>
                </a:solidFill>
              </a:rPr>
              <a:t>IV- DESCRIPTION DU PROJET</a:t>
            </a:r>
            <a:endParaRPr lang="fr-FR" sz="3200" b="1" dirty="0" smtClean="0"/>
          </a:p>
        </p:txBody>
      </p:sp>
      <p:sp>
        <p:nvSpPr>
          <p:cNvPr id="2" name="Espace réservé du contenu 1"/>
          <p:cNvSpPr>
            <a:spLocks noGrp="1"/>
          </p:cNvSpPr>
          <p:nvPr>
            <p:ph idx="1"/>
          </p:nvPr>
        </p:nvSpPr>
        <p:spPr>
          <a:xfrm>
            <a:off x="468313" y="1484313"/>
            <a:ext cx="8229600" cy="4741862"/>
          </a:xfrm>
        </p:spPr>
        <p:txBody>
          <a:bodyPr rtlCol="0">
            <a:normAutofit fontScale="85000" lnSpcReduction="20000"/>
          </a:bodyPr>
          <a:lstStyle/>
          <a:p>
            <a:pPr>
              <a:buNone/>
            </a:pPr>
            <a:r>
              <a:rPr lang="fr-FR" dirty="0" smtClean="0"/>
              <a:t>Pour la mise en œuvre du projet, les principales activités retenues sont:</a:t>
            </a:r>
          </a:p>
          <a:p>
            <a:pPr lvl="0">
              <a:buNone/>
            </a:pPr>
            <a:endParaRPr lang="fr-FR" b="1" dirty="0" smtClean="0"/>
          </a:p>
          <a:p>
            <a:pPr lvl="0">
              <a:buNone/>
            </a:pPr>
            <a:r>
              <a:rPr lang="fr-FR" b="1" dirty="0" smtClean="0"/>
              <a:t>IV -1 Développement de contenu des messages à diffuser</a:t>
            </a:r>
            <a:endParaRPr lang="fr-FR" dirty="0" smtClean="0"/>
          </a:p>
          <a:p>
            <a:pPr lvl="1">
              <a:buFont typeface="Courier New" pitchFamily="49" charset="0"/>
              <a:buChar char="o"/>
            </a:pPr>
            <a:r>
              <a:rPr lang="fr-FR" dirty="0" smtClean="0"/>
              <a:t>Identifier les besoins d’information du monde paysan et des opérateurs des filières retenues (banane, manioc, maïs, riz, aviculture)</a:t>
            </a:r>
            <a:endParaRPr lang="fr-FR" sz="2400" dirty="0" smtClean="0"/>
          </a:p>
          <a:p>
            <a:pPr lvl="1">
              <a:buFont typeface="Courier New" pitchFamily="49" charset="0"/>
              <a:buChar char="o"/>
            </a:pPr>
            <a:r>
              <a:rPr lang="fr-FR" dirty="0" smtClean="0"/>
              <a:t>Faire le point des connaissances disponibles au niveau de ces filières</a:t>
            </a:r>
            <a:endParaRPr lang="fr-FR" sz="2400" dirty="0" smtClean="0"/>
          </a:p>
          <a:p>
            <a:pPr lvl="1">
              <a:buFont typeface="Courier New" pitchFamily="49" charset="0"/>
              <a:buChar char="o"/>
            </a:pPr>
            <a:r>
              <a:rPr lang="fr-FR" dirty="0" smtClean="0"/>
              <a:t>Convertir les fiches techniques en format numérique (</a:t>
            </a:r>
            <a:r>
              <a:rPr lang="fr-FR" dirty="0" err="1" smtClean="0"/>
              <a:t>video</a:t>
            </a:r>
            <a:r>
              <a:rPr lang="fr-FR" dirty="0" smtClean="0"/>
              <a:t>, audio, texte),</a:t>
            </a:r>
            <a:endParaRPr lang="fr-FR" sz="2400" dirty="0" smtClean="0"/>
          </a:p>
          <a:p>
            <a:pPr lvl="1">
              <a:buFont typeface="Courier New" pitchFamily="49" charset="0"/>
              <a:buChar char="o"/>
            </a:pPr>
            <a:r>
              <a:rPr lang="fr-FR" dirty="0" smtClean="0"/>
              <a:t>Constituer la base de connaissance numérique.</a:t>
            </a:r>
            <a:endParaRPr lang="fr-FR" sz="2400" dirty="0" smtClean="0"/>
          </a:p>
          <a:p>
            <a:pPr eaLnBrk="1" fontAlgn="auto" hangingPunct="1">
              <a:spcAft>
                <a:spcPts val="0"/>
              </a:spcAft>
              <a:buNone/>
              <a:defRPr/>
            </a:pPr>
            <a:endParaRPr lang="fr-FR"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2"/>
          <p:cNvSpPr>
            <a:spLocks noGrp="1"/>
          </p:cNvSpPr>
          <p:nvPr>
            <p:ph type="title"/>
          </p:nvPr>
        </p:nvSpPr>
        <p:spPr>
          <a:xfrm>
            <a:off x="468313" y="260350"/>
            <a:ext cx="8229600" cy="792163"/>
          </a:xfrm>
        </p:spPr>
        <p:txBody>
          <a:bodyPr/>
          <a:lstStyle/>
          <a:p>
            <a:pPr eaLnBrk="1" hangingPunct="1"/>
            <a:r>
              <a:rPr lang="fr-FR" sz="3200" b="1" dirty="0" smtClean="0">
                <a:solidFill>
                  <a:srgbClr val="FF0000"/>
                </a:solidFill>
              </a:rPr>
              <a:t>IV- DESCRIPTION DU PROJET (suite)</a:t>
            </a:r>
            <a:endParaRPr lang="fr-FR" sz="3200" b="1" dirty="0" smtClean="0"/>
          </a:p>
        </p:txBody>
      </p:sp>
      <p:sp>
        <p:nvSpPr>
          <p:cNvPr id="2" name="Espace réservé du contenu 1"/>
          <p:cNvSpPr>
            <a:spLocks noGrp="1"/>
          </p:cNvSpPr>
          <p:nvPr>
            <p:ph idx="1"/>
          </p:nvPr>
        </p:nvSpPr>
        <p:spPr>
          <a:xfrm>
            <a:off x="468313" y="1484313"/>
            <a:ext cx="8229600" cy="4741862"/>
          </a:xfrm>
        </p:spPr>
        <p:txBody>
          <a:bodyPr rtlCol="0">
            <a:normAutofit fontScale="77500" lnSpcReduction="20000"/>
          </a:bodyPr>
          <a:lstStyle/>
          <a:p>
            <a:pPr lvl="0">
              <a:buNone/>
            </a:pPr>
            <a:endParaRPr lang="fr-FR" b="1" dirty="0" smtClean="0"/>
          </a:p>
          <a:p>
            <a:pPr lvl="0">
              <a:buNone/>
            </a:pPr>
            <a:r>
              <a:rPr lang="fr-FR" b="1" dirty="0" smtClean="0"/>
              <a:t>IV -2 Mise en place du système informatique et de télécommunication </a:t>
            </a:r>
          </a:p>
          <a:p>
            <a:pPr lvl="0">
              <a:buNone/>
            </a:pPr>
            <a:endParaRPr lang="fr-FR" dirty="0" smtClean="0"/>
          </a:p>
          <a:p>
            <a:pPr lvl="1">
              <a:buFont typeface="Courier New" pitchFamily="49" charset="0"/>
              <a:buChar char="o"/>
            </a:pPr>
            <a:r>
              <a:rPr lang="fr-FR" dirty="0" smtClean="0"/>
              <a:t>Mettre en place les infrastructures et Acquérir les équipements</a:t>
            </a:r>
            <a:endParaRPr lang="fr-FR" sz="2400" dirty="0" smtClean="0"/>
          </a:p>
          <a:p>
            <a:pPr lvl="1">
              <a:buFont typeface="Courier New" pitchFamily="49" charset="0"/>
              <a:buChar char="o"/>
            </a:pPr>
            <a:r>
              <a:rPr lang="fr-FR" dirty="0" smtClean="0"/>
              <a:t> Construire le système informatique et de télécommunication</a:t>
            </a:r>
            <a:endParaRPr lang="fr-FR" sz="2400" dirty="0" smtClean="0"/>
          </a:p>
          <a:p>
            <a:pPr lvl="1">
              <a:buFont typeface="Courier New" pitchFamily="49" charset="0"/>
              <a:buChar char="o"/>
            </a:pPr>
            <a:r>
              <a:rPr lang="fr-FR" dirty="0" smtClean="0"/>
              <a:t>Etablir un partenariat avec une société de téléphonie mobile</a:t>
            </a:r>
            <a:endParaRPr lang="fr-FR" sz="2400" dirty="0" smtClean="0"/>
          </a:p>
          <a:p>
            <a:pPr lvl="1">
              <a:buFont typeface="Courier New" pitchFamily="49" charset="0"/>
              <a:buChar char="o"/>
            </a:pPr>
            <a:r>
              <a:rPr lang="fr-FR" dirty="0" smtClean="0"/>
              <a:t>Réaliser la plate forme web de l’e-extension</a:t>
            </a:r>
            <a:endParaRPr lang="fr-FR" sz="2400" dirty="0" smtClean="0"/>
          </a:p>
          <a:p>
            <a:pPr lvl="1">
              <a:buFont typeface="Courier New" pitchFamily="49" charset="0"/>
              <a:buChar char="o"/>
            </a:pPr>
            <a:r>
              <a:rPr lang="fr-FR" dirty="0" smtClean="0"/>
              <a:t>Réaliser les applications à installer dans les Smartphones</a:t>
            </a:r>
            <a:endParaRPr lang="fr-FR" sz="2400" dirty="0" smtClean="0"/>
          </a:p>
          <a:p>
            <a:pPr lvl="1">
              <a:buFont typeface="Courier New" pitchFamily="49" charset="0"/>
              <a:buChar char="o"/>
            </a:pPr>
            <a:r>
              <a:rPr lang="fr-FR" dirty="0" smtClean="0"/>
              <a:t>Intégrer le système GPS dans le dispositif</a:t>
            </a:r>
            <a:endParaRPr lang="fr-FR" sz="2400" dirty="0" smtClean="0"/>
          </a:p>
          <a:p>
            <a:pPr lvl="1">
              <a:buFont typeface="Courier New" pitchFamily="49" charset="0"/>
              <a:buChar char="o"/>
            </a:pPr>
            <a:r>
              <a:rPr lang="fr-FR" dirty="0" smtClean="0"/>
              <a:t>Mettre en place un centre d’appel (E-</a:t>
            </a:r>
            <a:r>
              <a:rPr lang="fr-FR" dirty="0" err="1" smtClean="0"/>
              <a:t>Lab</a:t>
            </a:r>
            <a:r>
              <a:rPr lang="fr-FR" dirty="0" smtClean="0"/>
              <a:t>),</a:t>
            </a:r>
            <a:endParaRPr lang="fr-FR" sz="2400" dirty="0" smtClean="0"/>
          </a:p>
          <a:p>
            <a:pPr lvl="1">
              <a:buFont typeface="Courier New" pitchFamily="49" charset="0"/>
              <a:buChar char="o"/>
            </a:pPr>
            <a:r>
              <a:rPr lang="fr-FR" dirty="0" smtClean="0"/>
              <a:t>Mettre en œuvre le serveur vocal à réponse interactive</a:t>
            </a:r>
            <a:endParaRPr lang="fr-FR" sz="2400" dirty="0" smtClean="0"/>
          </a:p>
          <a:p>
            <a:pPr lvl="1">
              <a:buFont typeface="Courier New" pitchFamily="49" charset="0"/>
              <a:buChar char="o"/>
            </a:pPr>
            <a:r>
              <a:rPr lang="fr-FR" dirty="0" smtClean="0"/>
              <a:t>Concevoir et réaliser les tableaux de bord</a:t>
            </a:r>
            <a:endParaRPr lang="fr-FR" sz="2400" dirty="0" smtClean="0"/>
          </a:p>
          <a:p>
            <a:pPr eaLnBrk="1" fontAlgn="auto" hangingPunct="1">
              <a:spcAft>
                <a:spcPts val="0"/>
              </a:spcAft>
              <a:buNone/>
              <a:defRPr/>
            </a:pPr>
            <a:endParaRPr lang="fr-FR"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2"/>
          <p:cNvSpPr>
            <a:spLocks noGrp="1"/>
          </p:cNvSpPr>
          <p:nvPr>
            <p:ph type="title"/>
          </p:nvPr>
        </p:nvSpPr>
        <p:spPr>
          <a:xfrm>
            <a:off x="468313" y="260350"/>
            <a:ext cx="8229600" cy="792163"/>
          </a:xfrm>
        </p:spPr>
        <p:txBody>
          <a:bodyPr/>
          <a:lstStyle/>
          <a:p>
            <a:pPr eaLnBrk="1" hangingPunct="1"/>
            <a:r>
              <a:rPr lang="fr-FR" sz="3200" b="1" dirty="0" smtClean="0">
                <a:solidFill>
                  <a:srgbClr val="FF0000"/>
                </a:solidFill>
              </a:rPr>
              <a:t>IV- DESCRIPTION DU PROJET (suite)</a:t>
            </a:r>
            <a:endParaRPr lang="fr-FR" sz="3200" b="1" dirty="0" smtClean="0"/>
          </a:p>
        </p:txBody>
      </p:sp>
      <p:sp>
        <p:nvSpPr>
          <p:cNvPr id="2" name="Espace réservé du contenu 1"/>
          <p:cNvSpPr>
            <a:spLocks noGrp="1"/>
          </p:cNvSpPr>
          <p:nvPr>
            <p:ph idx="1"/>
          </p:nvPr>
        </p:nvSpPr>
        <p:spPr>
          <a:xfrm>
            <a:off x="467544" y="1124744"/>
            <a:ext cx="8229600" cy="4741862"/>
          </a:xfrm>
        </p:spPr>
        <p:txBody>
          <a:bodyPr rtlCol="0">
            <a:normAutofit/>
          </a:bodyPr>
          <a:lstStyle/>
          <a:p>
            <a:pPr lvl="0">
              <a:buNone/>
            </a:pPr>
            <a:endParaRPr lang="fr-FR" b="1" dirty="0" smtClean="0"/>
          </a:p>
          <a:p>
            <a:pPr lvl="0">
              <a:buNone/>
            </a:pPr>
            <a:r>
              <a:rPr lang="fr-FR" b="1" dirty="0" smtClean="0"/>
              <a:t>IV -3 Diffusion des messages à travers le dispositif</a:t>
            </a:r>
            <a:endParaRPr lang="fr-FR" dirty="0" smtClean="0"/>
          </a:p>
          <a:p>
            <a:pPr lvl="1">
              <a:buFont typeface="Courier New" pitchFamily="49" charset="0"/>
              <a:buChar char="o"/>
            </a:pPr>
            <a:r>
              <a:rPr lang="fr-FR" dirty="0" smtClean="0"/>
              <a:t>Equiper les agents de vulgarisation (ADR, TS, etc…) en terminaux mobiles intelligents</a:t>
            </a:r>
            <a:endParaRPr lang="fr-FR" sz="2400" dirty="0" smtClean="0"/>
          </a:p>
          <a:p>
            <a:pPr lvl="1">
              <a:buFont typeface="Courier New" pitchFamily="49" charset="0"/>
              <a:buChar char="o"/>
            </a:pPr>
            <a:r>
              <a:rPr lang="fr-FR" dirty="0" smtClean="0"/>
              <a:t>Mettre en place un système de collecte des données utilisant les terminaux mobiles intelligents</a:t>
            </a:r>
            <a:endParaRPr lang="fr-FR" sz="2400" dirty="0" smtClean="0"/>
          </a:p>
          <a:p>
            <a:pPr lvl="1">
              <a:buFont typeface="Courier New" pitchFamily="49" charset="0"/>
              <a:buChar char="o"/>
            </a:pPr>
            <a:r>
              <a:rPr lang="fr-FR" dirty="0" smtClean="0"/>
              <a:t>Construire des communautés rurales virtuelles</a:t>
            </a:r>
            <a:endParaRPr lang="fr-FR" sz="2400" dirty="0" smtClean="0"/>
          </a:p>
          <a:p>
            <a:pPr eaLnBrk="1" fontAlgn="auto" hangingPunct="1">
              <a:spcAft>
                <a:spcPts val="0"/>
              </a:spcAft>
              <a:buNone/>
              <a:defRPr/>
            </a:pPr>
            <a:endParaRPr lang="fr-FR"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2"/>
          <p:cNvSpPr>
            <a:spLocks noGrp="1"/>
          </p:cNvSpPr>
          <p:nvPr>
            <p:ph type="title"/>
          </p:nvPr>
        </p:nvSpPr>
        <p:spPr>
          <a:xfrm>
            <a:off x="468313" y="260350"/>
            <a:ext cx="8229600" cy="792163"/>
          </a:xfrm>
        </p:spPr>
        <p:txBody>
          <a:bodyPr/>
          <a:lstStyle/>
          <a:p>
            <a:pPr eaLnBrk="1" hangingPunct="1"/>
            <a:r>
              <a:rPr lang="fr-FR" sz="3200" b="1" dirty="0" smtClean="0">
                <a:solidFill>
                  <a:srgbClr val="FF0000"/>
                </a:solidFill>
              </a:rPr>
              <a:t>IV- DESCRIPTION DU PROJET (fin)</a:t>
            </a:r>
            <a:endParaRPr lang="fr-FR" sz="3200" b="1" dirty="0" smtClean="0"/>
          </a:p>
        </p:txBody>
      </p:sp>
      <p:sp>
        <p:nvSpPr>
          <p:cNvPr id="2" name="Espace réservé du contenu 1"/>
          <p:cNvSpPr>
            <a:spLocks noGrp="1"/>
          </p:cNvSpPr>
          <p:nvPr>
            <p:ph idx="1"/>
          </p:nvPr>
        </p:nvSpPr>
        <p:spPr>
          <a:xfrm>
            <a:off x="467544" y="1124744"/>
            <a:ext cx="8229600" cy="4741862"/>
          </a:xfrm>
        </p:spPr>
        <p:txBody>
          <a:bodyPr rtlCol="0">
            <a:normAutofit fontScale="92500" lnSpcReduction="10000"/>
          </a:bodyPr>
          <a:lstStyle/>
          <a:p>
            <a:pPr lvl="0">
              <a:buNone/>
            </a:pPr>
            <a:endParaRPr lang="fr-FR" b="1" dirty="0" smtClean="0"/>
          </a:p>
          <a:p>
            <a:pPr lvl="0">
              <a:buNone/>
            </a:pPr>
            <a:r>
              <a:rPr lang="fr-FR" b="1" dirty="0" smtClean="0"/>
              <a:t>IV -4 Evaluation du projet</a:t>
            </a:r>
            <a:endParaRPr lang="fr-FR" dirty="0" smtClean="0"/>
          </a:p>
          <a:p>
            <a:pPr lvl="1">
              <a:buFont typeface="Courier New" pitchFamily="49" charset="0"/>
              <a:buChar char="o"/>
            </a:pPr>
            <a:r>
              <a:rPr lang="fr-FR" dirty="0" smtClean="0"/>
              <a:t>Conduire une étude d’adoption des technologies diffusées (maîtrise des terminaux par les agents et les producteurs, utilisation des informations reçues pour l’amélioration des pratiques culturales, utilisation des outils pour la collecte des données, centralisation des données, etc.)</a:t>
            </a:r>
            <a:endParaRPr lang="fr-FR" sz="2400" dirty="0" smtClean="0"/>
          </a:p>
          <a:p>
            <a:pPr lvl="1">
              <a:buFont typeface="Courier New" pitchFamily="49" charset="0"/>
              <a:buChar char="o"/>
            </a:pPr>
            <a:r>
              <a:rPr lang="fr-FR" dirty="0" smtClean="0"/>
              <a:t>Réaliser l’évaluation du projet dans chacune des zones du projet</a:t>
            </a:r>
            <a:endParaRPr lang="fr-FR" sz="2400" dirty="0" smtClean="0"/>
          </a:p>
          <a:p>
            <a:pPr lvl="1">
              <a:buFont typeface="Courier New" pitchFamily="49" charset="0"/>
              <a:buChar char="o"/>
            </a:pPr>
            <a:r>
              <a:rPr lang="fr-FR" dirty="0" smtClean="0"/>
              <a:t>Organiser un atelier de capitalisation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428625" y="274638"/>
            <a:ext cx="8258175" cy="922337"/>
          </a:xfrm>
        </p:spPr>
        <p:txBody>
          <a:bodyPr/>
          <a:lstStyle/>
          <a:p>
            <a:pPr eaLnBrk="1" hangingPunct="1"/>
            <a:r>
              <a:rPr lang="fr-FR" sz="3200" b="1" dirty="0" smtClean="0">
                <a:solidFill>
                  <a:srgbClr val="FF0000"/>
                </a:solidFill>
              </a:rPr>
              <a:t>V – PRESTATAIRES TECHNIQUES</a:t>
            </a:r>
          </a:p>
        </p:txBody>
      </p:sp>
      <p:pic>
        <p:nvPicPr>
          <p:cNvPr id="4" name="Picture 2" descr="D:\Desktop\Cote Ivoire\eAgriculture\PRESENTATIONS\IMAGES\MTN_logo.jpg"/>
          <p:cNvPicPr>
            <a:picLocks noGrp="1" noChangeAspect="1" noChangeArrowheads="1"/>
          </p:cNvPicPr>
          <p:nvPr>
            <p:ph idx="1"/>
          </p:nvPr>
        </p:nvPicPr>
        <p:blipFill>
          <a:blip r:embed="rId2" cstate="print"/>
          <a:srcRect/>
          <a:stretch>
            <a:fillRect/>
          </a:stretch>
        </p:blipFill>
        <p:spPr>
          <a:xfrm>
            <a:off x="3682551" y="5013176"/>
            <a:ext cx="1578864" cy="1438656"/>
          </a:xfrm>
        </p:spPr>
      </p:pic>
      <p:pic>
        <p:nvPicPr>
          <p:cNvPr id="6" name="Picture 2" descr="C:\Users\Owner\Desktop\Utech010\PE Logo.jpg"/>
          <p:cNvPicPr>
            <a:picLocks noChangeAspect="1" noChangeArrowheads="1"/>
          </p:cNvPicPr>
          <p:nvPr/>
        </p:nvPicPr>
        <p:blipFill>
          <a:blip r:embed="rId3" cstate="print"/>
          <a:srcRect/>
          <a:stretch>
            <a:fillRect/>
          </a:stretch>
        </p:blipFill>
        <p:spPr bwMode="auto">
          <a:xfrm>
            <a:off x="1619770" y="1124744"/>
            <a:ext cx="5473453" cy="1296144"/>
          </a:xfrm>
          <a:prstGeom prst="rect">
            <a:avLst/>
          </a:prstGeom>
          <a:noFill/>
          <a:ln w="9525">
            <a:noFill/>
            <a:miter lim="800000"/>
            <a:headEnd/>
            <a:tailEnd/>
          </a:ln>
        </p:spPr>
      </p:pic>
      <p:pic>
        <p:nvPicPr>
          <p:cNvPr id="7" name="Image 1"/>
          <p:cNvPicPr>
            <a:picLocks noChangeAspect="1"/>
          </p:cNvPicPr>
          <p:nvPr/>
        </p:nvPicPr>
        <p:blipFill>
          <a:blip r:embed="rId4" cstate="print"/>
          <a:srcRect/>
          <a:stretch>
            <a:fillRect/>
          </a:stretch>
        </p:blipFill>
        <p:spPr bwMode="auto">
          <a:xfrm>
            <a:off x="3419872" y="2852936"/>
            <a:ext cx="1873250" cy="1557338"/>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457200" y="274638"/>
            <a:ext cx="8229600" cy="777875"/>
          </a:xfrm>
        </p:spPr>
        <p:txBody>
          <a:bodyPr/>
          <a:lstStyle/>
          <a:p>
            <a:pPr eaLnBrk="1" hangingPunct="1"/>
            <a:r>
              <a:rPr lang="fr-FR" sz="3200" b="1" dirty="0" smtClean="0">
                <a:solidFill>
                  <a:srgbClr val="FF0000"/>
                </a:solidFill>
              </a:rPr>
              <a:t>ROLE DE PREP-EEZ</a:t>
            </a:r>
          </a:p>
        </p:txBody>
      </p:sp>
      <p:sp>
        <p:nvSpPr>
          <p:cNvPr id="14339" name="Espace réservé du contenu 2"/>
          <p:cNvSpPr>
            <a:spLocks noGrp="1"/>
          </p:cNvSpPr>
          <p:nvPr>
            <p:ph idx="1"/>
          </p:nvPr>
        </p:nvSpPr>
        <p:spPr>
          <a:xfrm>
            <a:off x="457200" y="1196975"/>
            <a:ext cx="8229600" cy="5327650"/>
          </a:xfrm>
        </p:spPr>
        <p:txBody>
          <a:bodyPr/>
          <a:lstStyle/>
          <a:p>
            <a:pPr eaLnBrk="1" hangingPunct="1">
              <a:lnSpc>
                <a:spcPct val="80000"/>
              </a:lnSpc>
            </a:pPr>
            <a:r>
              <a:rPr lang="fr-FR" sz="2800" dirty="0" smtClean="0"/>
              <a:t>Appui à l’acquisition des équipements</a:t>
            </a:r>
          </a:p>
          <a:p>
            <a:pPr eaLnBrk="1" hangingPunct="1">
              <a:lnSpc>
                <a:spcPct val="80000"/>
              </a:lnSpc>
            </a:pPr>
            <a:endParaRPr lang="fr-FR" sz="2800" dirty="0" smtClean="0"/>
          </a:p>
          <a:p>
            <a:pPr eaLnBrk="1" hangingPunct="1">
              <a:lnSpc>
                <a:spcPct val="80000"/>
              </a:lnSpc>
            </a:pPr>
            <a:r>
              <a:rPr lang="fr-FR" sz="2800" dirty="0" smtClean="0"/>
              <a:t>Configuration et Intégration des systèmes</a:t>
            </a:r>
          </a:p>
          <a:p>
            <a:pPr eaLnBrk="1" hangingPunct="1">
              <a:lnSpc>
                <a:spcPct val="80000"/>
              </a:lnSpc>
            </a:pPr>
            <a:endParaRPr lang="fr-FR" sz="2800" dirty="0" smtClean="0"/>
          </a:p>
          <a:p>
            <a:pPr eaLnBrk="1" hangingPunct="1">
              <a:lnSpc>
                <a:spcPct val="80000"/>
              </a:lnSpc>
            </a:pPr>
            <a:r>
              <a:rPr lang="fr-FR" sz="2800" dirty="0" smtClean="0"/>
              <a:t>Création des bases de connaissance</a:t>
            </a:r>
          </a:p>
          <a:p>
            <a:pPr eaLnBrk="1" hangingPunct="1">
              <a:lnSpc>
                <a:spcPct val="80000"/>
              </a:lnSpc>
              <a:buNone/>
            </a:pPr>
            <a:endParaRPr lang="fr-FR" sz="2800" dirty="0" smtClean="0"/>
          </a:p>
          <a:p>
            <a:pPr eaLnBrk="1" hangingPunct="1">
              <a:lnSpc>
                <a:spcPct val="80000"/>
              </a:lnSpc>
            </a:pPr>
            <a:r>
              <a:rPr lang="fr-FR" sz="2800" dirty="0" smtClean="0"/>
              <a:t>Déploiement sur le terrain</a:t>
            </a:r>
          </a:p>
          <a:p>
            <a:pPr eaLnBrk="1" hangingPunct="1">
              <a:lnSpc>
                <a:spcPct val="80000"/>
              </a:lnSpc>
              <a:buNone/>
            </a:pPr>
            <a:endParaRPr lang="fr-FR" sz="2800" dirty="0" smtClean="0"/>
          </a:p>
          <a:p>
            <a:pPr eaLnBrk="1" hangingPunct="1">
              <a:lnSpc>
                <a:spcPct val="80000"/>
              </a:lnSpc>
              <a:buBlip>
                <a:blip r:embed="rId2"/>
              </a:buBlip>
            </a:pPr>
            <a:r>
              <a:rPr lang="fr-FR" sz="2800" dirty="0" smtClean="0"/>
              <a:t>Transfert de compétence au personnel de l’ANADER </a:t>
            </a:r>
          </a:p>
          <a:p>
            <a:pPr eaLnBrk="1" hangingPunct="1">
              <a:lnSpc>
                <a:spcPct val="80000"/>
              </a:lnSpc>
              <a:buFont typeface="Arial" charset="0"/>
              <a:buNone/>
            </a:pPr>
            <a:endParaRPr lang="fr-FR" sz="2800" dirty="0" smtClean="0"/>
          </a:p>
        </p:txBody>
      </p:sp>
    </p:spTree>
    <p:extLst>
      <p:ext uri="{BB962C8B-B14F-4D97-AF65-F5344CB8AC3E}">
        <p14:creationId xmlns:p14="http://schemas.microsoft.com/office/powerpoint/2010/main" val="3870345513"/>
      </p:ext>
    </p:extLst>
  </p:cSld>
  <p:clrMapOvr>
    <a:masterClrMapping/>
  </p:clrMapOvr>
  <p:transition>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pPr marL="571500" indent="-571500" eaLnBrk="1" hangingPunct="1"/>
            <a:r>
              <a:rPr lang="fr-FR" sz="3200" b="1" dirty="0" smtClean="0">
                <a:solidFill>
                  <a:srgbClr val="FF0000"/>
                </a:solidFill>
              </a:rPr>
              <a:t>ROLE DE L’ANADER</a:t>
            </a:r>
          </a:p>
        </p:txBody>
      </p:sp>
      <p:sp>
        <p:nvSpPr>
          <p:cNvPr id="17410" name="Espace réservé du contenu 2"/>
          <p:cNvSpPr>
            <a:spLocks noGrp="1"/>
          </p:cNvSpPr>
          <p:nvPr>
            <p:ph idx="1"/>
          </p:nvPr>
        </p:nvSpPr>
        <p:spPr>
          <a:xfrm>
            <a:off x="457200" y="1600200"/>
            <a:ext cx="8229600" cy="4708525"/>
          </a:xfrm>
        </p:spPr>
        <p:txBody>
          <a:bodyPr rtlCol="0">
            <a:normAutofit fontScale="70000" lnSpcReduction="20000"/>
          </a:bodyPr>
          <a:lstStyle/>
          <a:p>
            <a:pPr marL="514350" indent="-514350" eaLnBrk="1" fontAlgn="auto" hangingPunct="1">
              <a:spcAft>
                <a:spcPts val="0"/>
              </a:spcAft>
              <a:buFont typeface="+mj-lt"/>
              <a:buAutoNum type="arabicPeriod"/>
              <a:defRPr/>
            </a:pPr>
            <a:r>
              <a:rPr lang="fr-FR" dirty="0" smtClean="0"/>
              <a:t>Activités préliminaires – visites de terrain</a:t>
            </a:r>
          </a:p>
          <a:p>
            <a:pPr marL="514350" indent="-514350" eaLnBrk="1" fontAlgn="auto" hangingPunct="1">
              <a:spcAft>
                <a:spcPts val="0"/>
              </a:spcAft>
              <a:buFont typeface="+mj-lt"/>
              <a:buAutoNum type="arabicPeriod"/>
              <a:defRPr/>
            </a:pPr>
            <a:endParaRPr lang="fr-FR" dirty="0" smtClean="0"/>
          </a:p>
          <a:p>
            <a:pPr marL="514350" indent="-514350" eaLnBrk="1" fontAlgn="auto" hangingPunct="1">
              <a:spcAft>
                <a:spcPts val="0"/>
              </a:spcAft>
              <a:buFont typeface="+mj-lt"/>
              <a:buAutoNum type="arabicPeriod"/>
              <a:defRPr/>
            </a:pPr>
            <a:r>
              <a:rPr lang="fr-FR" dirty="0" smtClean="0"/>
              <a:t>Renforcement des capacité du personnel impliqué dans la conduite du projet</a:t>
            </a:r>
          </a:p>
          <a:p>
            <a:pPr marL="514350" indent="-514350" eaLnBrk="1" fontAlgn="auto" hangingPunct="1">
              <a:spcAft>
                <a:spcPts val="0"/>
              </a:spcAft>
              <a:buFont typeface="+mj-lt"/>
              <a:buAutoNum type="arabicPeriod"/>
              <a:defRPr/>
            </a:pPr>
            <a:endParaRPr lang="fr-FR" dirty="0" smtClean="0"/>
          </a:p>
          <a:p>
            <a:pPr marL="514350" indent="-514350" eaLnBrk="1" fontAlgn="auto" hangingPunct="1">
              <a:spcAft>
                <a:spcPts val="0"/>
              </a:spcAft>
              <a:buFont typeface="+mj-lt"/>
              <a:buAutoNum type="arabicPeriod"/>
              <a:defRPr/>
            </a:pPr>
            <a:r>
              <a:rPr lang="fr-FR" dirty="0" smtClean="0"/>
              <a:t>Identification et formation des acteurs locaux </a:t>
            </a:r>
          </a:p>
          <a:p>
            <a:pPr marL="514350" indent="-514350" eaLnBrk="1" fontAlgn="auto" hangingPunct="1">
              <a:spcAft>
                <a:spcPts val="0"/>
              </a:spcAft>
              <a:buFont typeface="+mj-lt"/>
              <a:buAutoNum type="arabicPeriod"/>
              <a:defRPr/>
            </a:pPr>
            <a:endParaRPr lang="fr-FR" dirty="0" smtClean="0"/>
          </a:p>
          <a:p>
            <a:pPr marL="514350" indent="-514350" eaLnBrk="1" fontAlgn="auto" hangingPunct="1">
              <a:spcAft>
                <a:spcPts val="0"/>
              </a:spcAft>
              <a:buFont typeface="+mj-lt"/>
              <a:buAutoNum type="arabicPeriod"/>
              <a:defRPr/>
            </a:pPr>
            <a:r>
              <a:rPr lang="fr-FR" dirty="0" smtClean="0"/>
              <a:t>Développement de contenu des messages à diffuser</a:t>
            </a:r>
          </a:p>
          <a:p>
            <a:pPr marL="514350" indent="-514350" eaLnBrk="1" fontAlgn="auto" hangingPunct="1">
              <a:spcAft>
                <a:spcPts val="0"/>
              </a:spcAft>
              <a:buFont typeface="+mj-lt"/>
              <a:buAutoNum type="arabicPeriod"/>
              <a:defRPr/>
            </a:pPr>
            <a:endParaRPr lang="fr-FR" dirty="0" smtClean="0"/>
          </a:p>
          <a:p>
            <a:pPr marL="514350" indent="-514350" eaLnBrk="1" fontAlgn="auto" hangingPunct="1">
              <a:spcAft>
                <a:spcPts val="0"/>
              </a:spcAft>
              <a:buFont typeface="+mj-lt"/>
              <a:buAutoNum type="arabicPeriod"/>
              <a:defRPr/>
            </a:pPr>
            <a:r>
              <a:rPr lang="fr-FR" dirty="0" smtClean="0"/>
              <a:t>Diffusion des messages et collecte des données à travers le dispositif</a:t>
            </a:r>
          </a:p>
          <a:p>
            <a:pPr marL="514350" indent="-514350" eaLnBrk="1" fontAlgn="auto" hangingPunct="1">
              <a:spcAft>
                <a:spcPts val="0"/>
              </a:spcAft>
              <a:buFont typeface="+mj-lt"/>
              <a:buAutoNum type="arabicPeriod"/>
              <a:defRPr/>
            </a:pPr>
            <a:endParaRPr lang="fr-FR" dirty="0" smtClean="0"/>
          </a:p>
          <a:p>
            <a:pPr marL="514350" indent="-514350" eaLnBrk="1" fontAlgn="auto" hangingPunct="1">
              <a:spcAft>
                <a:spcPts val="0"/>
              </a:spcAft>
              <a:buFont typeface="+mj-lt"/>
              <a:buAutoNum type="arabicPeriod"/>
              <a:defRPr/>
            </a:pPr>
            <a:r>
              <a:rPr lang="fr-FR" dirty="0" smtClean="0"/>
              <a:t>Évaluation du projet pilote</a:t>
            </a:r>
          </a:p>
          <a:p>
            <a:pPr eaLnBrk="1" fontAlgn="auto" hangingPunct="1">
              <a:spcAft>
                <a:spcPts val="0"/>
              </a:spcAft>
              <a:buFont typeface="Wingdings 3" pitchFamily="18" charset="2"/>
              <a:buNone/>
              <a:defRPr/>
            </a:pPr>
            <a:endParaRPr lang="fr-FR" dirty="0" smtClean="0"/>
          </a:p>
        </p:txBody>
      </p:sp>
    </p:spTree>
    <p:extLst>
      <p:ext uri="{BB962C8B-B14F-4D97-AF65-F5344CB8AC3E}">
        <p14:creationId xmlns:p14="http://schemas.microsoft.com/office/powerpoint/2010/main" val="3769062035"/>
      </p:ext>
    </p:extLst>
  </p:cSld>
  <p:clrMapOvr>
    <a:masterClrMapping/>
  </p:clrMapOvr>
  <p:transition>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229600" cy="706437"/>
          </a:xfrm>
        </p:spPr>
        <p:txBody>
          <a:bodyPr rtlCol="0">
            <a:normAutofit fontScale="90000"/>
          </a:bodyPr>
          <a:lstStyle/>
          <a:p>
            <a:pPr eaLnBrk="1" fontAlgn="auto" hangingPunct="1">
              <a:spcAft>
                <a:spcPts val="0"/>
              </a:spcAft>
              <a:defRPr/>
            </a:pPr>
            <a:r>
              <a:rPr lang="fr-FR" dirty="0" smtClean="0">
                <a:solidFill>
                  <a:srgbClr val="FF0000"/>
                </a:solidFill>
              </a:rPr>
              <a:t>I. CONTEXTE ET JUSTIFICATIONS</a:t>
            </a:r>
          </a:p>
        </p:txBody>
      </p:sp>
      <p:sp>
        <p:nvSpPr>
          <p:cNvPr id="11266" name="Espace réservé du contenu 2"/>
          <p:cNvSpPr>
            <a:spLocks noGrp="1"/>
          </p:cNvSpPr>
          <p:nvPr>
            <p:ph idx="1"/>
          </p:nvPr>
        </p:nvSpPr>
        <p:spPr>
          <a:xfrm>
            <a:off x="457200" y="1214438"/>
            <a:ext cx="8229600" cy="4951412"/>
          </a:xfrm>
        </p:spPr>
        <p:txBody>
          <a:bodyPr/>
          <a:lstStyle/>
          <a:p>
            <a:pPr algn="just" eaLnBrk="1" hangingPunct="1"/>
            <a:r>
              <a:rPr lang="fr-FR" sz="2000" dirty="0" smtClean="0"/>
              <a:t>L’accroissement de la productivité agricole est l’un des objectifs fixés </a:t>
            </a:r>
            <a:r>
              <a:rPr lang="fr-FR" sz="2000" dirty="0" err="1" smtClean="0"/>
              <a:t>cains</a:t>
            </a:r>
            <a:r>
              <a:rPr lang="fr-FR" sz="2000" dirty="0" smtClean="0"/>
              <a:t> à travers le WAAPP </a:t>
            </a:r>
          </a:p>
          <a:p>
            <a:pPr algn="just" eaLnBrk="1" hangingPunct="1"/>
            <a:endParaRPr lang="fr-FR" sz="2000" i="1" dirty="0" smtClean="0"/>
          </a:p>
          <a:p>
            <a:pPr algn="just" eaLnBrk="1" hangingPunct="1"/>
            <a:r>
              <a:rPr lang="fr-FR" sz="2000" dirty="0" smtClean="0"/>
              <a:t>L’atteinte d’un tel objectif passe entre autres par la diffusion à grande échelle des informations techniques auprès des producteurs</a:t>
            </a:r>
          </a:p>
          <a:p>
            <a:pPr algn="just" eaLnBrk="1" hangingPunct="1"/>
            <a:endParaRPr lang="fr-FR" sz="2000" i="1" dirty="0" smtClean="0"/>
          </a:p>
          <a:p>
            <a:pPr algn="just" eaLnBrk="1" hangingPunct="1"/>
            <a:r>
              <a:rPr lang="fr-FR" sz="2000" dirty="0" smtClean="0"/>
              <a:t>Or, les approches classiques de vulgarisation agricole basées sur le contact direct entre les vulgarisateurs et les producteurs ont montré leurs limites.</a:t>
            </a:r>
          </a:p>
          <a:p>
            <a:pPr algn="just" eaLnBrk="1" hangingPunct="1"/>
            <a:endParaRPr lang="fr-FR" sz="2000" dirty="0" smtClean="0"/>
          </a:p>
          <a:p>
            <a:pPr algn="just" eaLnBrk="1" hangingPunct="1"/>
            <a:r>
              <a:rPr lang="fr-FR" sz="2000" dirty="0" smtClean="0"/>
              <a:t> </a:t>
            </a:r>
            <a:r>
              <a:rPr lang="fr-FR" sz="2000" dirty="0" smtClean="0">
                <a:solidFill>
                  <a:srgbClr val="FF0000"/>
                </a:solidFill>
              </a:rPr>
              <a:t>CAUSES </a:t>
            </a:r>
            <a:r>
              <a:rPr lang="fr-FR" sz="2000" dirty="0" smtClean="0"/>
              <a:t>:  </a:t>
            </a:r>
          </a:p>
          <a:p>
            <a:pPr algn="just" eaLnBrk="1" hangingPunct="1">
              <a:buFont typeface="Wingdings" pitchFamily="2" charset="2"/>
              <a:buChar char="ü"/>
            </a:pPr>
            <a:r>
              <a:rPr lang="fr-FR" sz="2000" dirty="0" smtClean="0"/>
              <a:t> l’insuffisance des financements,</a:t>
            </a:r>
          </a:p>
          <a:p>
            <a:pPr algn="just" eaLnBrk="1" hangingPunct="1">
              <a:buFont typeface="Wingdings" pitchFamily="2" charset="2"/>
              <a:buChar char="ü"/>
            </a:pPr>
            <a:r>
              <a:rPr lang="fr-FR" sz="2000" dirty="0" smtClean="0"/>
              <a:t>de l’inadéquation entre les besoins d’informations des producteurs et le nombre de vulgarisateurs</a:t>
            </a:r>
            <a:endParaRPr lang="fr-FR" sz="2000" i="1" dirty="0" smtClean="0"/>
          </a:p>
          <a:p>
            <a:pPr eaLnBrk="1" hangingPunct="1"/>
            <a:endParaRPr lang="fr-FR" b="1" dirty="0" smtClean="0"/>
          </a:p>
          <a:p>
            <a:pPr eaLnBrk="1" hangingPunct="1">
              <a:buFont typeface="Wingdings 3" pitchFamily="18" charset="2"/>
              <a:buNone/>
            </a:pPr>
            <a:endParaRPr lang="fr-FR" dirty="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strVal val="#ppt_w*0.70"/>
                                          </p:val>
                                        </p:tav>
                                        <p:tav tm="100000">
                                          <p:val>
                                            <p:strVal val="#ppt_w"/>
                                          </p:val>
                                        </p:tav>
                                      </p:tavLst>
                                    </p:anim>
                                    <p:anim calcmode="lin" valueType="num">
                                      <p:cBhvr>
                                        <p:cTn id="8" dur="1000" fill="hold"/>
                                        <p:tgtEl>
                                          <p:spTgt spid="4098"/>
                                        </p:tgtEl>
                                        <p:attrNameLst>
                                          <p:attrName>ppt_h</p:attrName>
                                        </p:attrNameLst>
                                      </p:cBhvr>
                                      <p:tavLst>
                                        <p:tav tm="0">
                                          <p:val>
                                            <p:strVal val="#ppt_h"/>
                                          </p:val>
                                        </p:tav>
                                        <p:tav tm="100000">
                                          <p:val>
                                            <p:strVal val="#ppt_h"/>
                                          </p:val>
                                        </p:tav>
                                      </p:tavLst>
                                    </p:anim>
                                    <p:animEffect transition="in" filter="fade">
                                      <p:cBhvr>
                                        <p:cTn id="9"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2"/>
          <p:cNvSpPr>
            <a:spLocks noGrp="1"/>
          </p:cNvSpPr>
          <p:nvPr>
            <p:ph type="title"/>
          </p:nvPr>
        </p:nvSpPr>
        <p:spPr>
          <a:xfrm>
            <a:off x="468313" y="260350"/>
            <a:ext cx="8229600" cy="792163"/>
          </a:xfrm>
        </p:spPr>
        <p:txBody>
          <a:bodyPr/>
          <a:lstStyle/>
          <a:p>
            <a:pPr eaLnBrk="1" hangingPunct="1"/>
            <a:r>
              <a:rPr lang="fr-FR" sz="3200" b="1" dirty="0" smtClean="0">
                <a:solidFill>
                  <a:srgbClr val="FF0000"/>
                </a:solidFill>
              </a:rPr>
              <a:t>STRUCTURATION DU PROJET</a:t>
            </a:r>
            <a:endParaRPr lang="fr-FR" sz="3200" b="1" dirty="0" smtClean="0"/>
          </a:p>
        </p:txBody>
      </p:sp>
      <p:sp>
        <p:nvSpPr>
          <p:cNvPr id="2" name="Espace réservé du contenu 1"/>
          <p:cNvSpPr>
            <a:spLocks noGrp="1"/>
          </p:cNvSpPr>
          <p:nvPr>
            <p:ph idx="1"/>
          </p:nvPr>
        </p:nvSpPr>
        <p:spPr>
          <a:xfrm>
            <a:off x="468312" y="1052514"/>
            <a:ext cx="8389967" cy="5376882"/>
          </a:xfrm>
        </p:spPr>
        <p:txBody>
          <a:bodyPr rtlCol="0">
            <a:normAutofit fontScale="92500" lnSpcReduction="20000"/>
          </a:bodyPr>
          <a:lstStyle/>
          <a:p>
            <a:pPr>
              <a:buNone/>
            </a:pPr>
            <a:r>
              <a:rPr lang="fr-FR" b="1" dirty="0" smtClean="0"/>
              <a:t> </a:t>
            </a:r>
            <a:endParaRPr lang="fr-FR" dirty="0" smtClean="0"/>
          </a:p>
          <a:p>
            <a:pPr>
              <a:buNone/>
            </a:pPr>
            <a:r>
              <a:rPr lang="fr-FR" b="1" dirty="0" smtClean="0"/>
              <a:t>	</a:t>
            </a:r>
            <a:r>
              <a:rPr lang="fr-FR" dirty="0" smtClean="0"/>
              <a:t>Vu que le concept est nouveau, le projet est structuré en 03 phases :</a:t>
            </a:r>
          </a:p>
          <a:p>
            <a:r>
              <a:rPr lang="fr-FR" i="1" dirty="0" smtClean="0"/>
              <a:t>Phase.1</a:t>
            </a:r>
            <a:r>
              <a:rPr lang="fr-FR" i="1" dirty="0"/>
              <a:t> : Installation d’une plateforme électronique fonctionnelle à travers le dispositif de l’ANADER</a:t>
            </a:r>
            <a:r>
              <a:rPr lang="fr-FR" i="1" dirty="0" smtClean="0"/>
              <a:t>.</a:t>
            </a:r>
          </a:p>
          <a:p>
            <a:endParaRPr lang="fr-FR" dirty="0"/>
          </a:p>
          <a:p>
            <a:r>
              <a:rPr lang="fr-FR" i="1" dirty="0"/>
              <a:t>Phase 2 : diffusion des messages sous formes de texte et sonore (langues locales</a:t>
            </a:r>
            <a:r>
              <a:rPr lang="fr-FR" i="1" dirty="0" smtClean="0"/>
              <a:t>)</a:t>
            </a:r>
          </a:p>
          <a:p>
            <a:pPr marL="0" indent="0">
              <a:buNone/>
            </a:pPr>
            <a:endParaRPr lang="fr-FR" dirty="0"/>
          </a:p>
          <a:p>
            <a:r>
              <a:rPr lang="fr-FR" i="1" dirty="0"/>
              <a:t>Phase 3 : Installation des centres de ressource multimédia</a:t>
            </a:r>
            <a:endParaRPr lang="fr-FR" dirty="0" smtClean="0"/>
          </a:p>
          <a:p>
            <a:pPr eaLnBrk="1" fontAlgn="auto" hangingPunct="1">
              <a:spcAft>
                <a:spcPts val="0"/>
              </a:spcAft>
              <a:buNone/>
              <a:defRPr/>
            </a:pPr>
            <a:endParaRPr lang="fr-FR" dirty="0" smtClean="0"/>
          </a:p>
        </p:txBody>
      </p:sp>
    </p:spTree>
    <p:extLst>
      <p:ext uri="{BB962C8B-B14F-4D97-AF65-F5344CB8AC3E}">
        <p14:creationId xmlns:p14="http://schemas.microsoft.com/office/powerpoint/2010/main" val="3724592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2"/>
          <p:cNvSpPr>
            <a:spLocks noGrp="1"/>
          </p:cNvSpPr>
          <p:nvPr>
            <p:ph type="title"/>
          </p:nvPr>
        </p:nvSpPr>
        <p:spPr>
          <a:xfrm>
            <a:off x="468313" y="260350"/>
            <a:ext cx="8229600" cy="792163"/>
          </a:xfrm>
        </p:spPr>
        <p:txBody>
          <a:bodyPr/>
          <a:lstStyle/>
          <a:p>
            <a:pPr eaLnBrk="1" hangingPunct="1"/>
            <a:r>
              <a:rPr lang="fr-FR" sz="3200" b="1" dirty="0" smtClean="0">
                <a:solidFill>
                  <a:srgbClr val="FF0000"/>
                </a:solidFill>
              </a:rPr>
              <a:t>III – ACTIVITES REALISEES</a:t>
            </a:r>
            <a:endParaRPr lang="fr-FR" sz="3200" b="1" dirty="0" smtClean="0"/>
          </a:p>
        </p:txBody>
      </p:sp>
      <p:sp>
        <p:nvSpPr>
          <p:cNvPr id="2" name="Espace réservé du contenu 1"/>
          <p:cNvSpPr>
            <a:spLocks noGrp="1"/>
          </p:cNvSpPr>
          <p:nvPr>
            <p:ph idx="1"/>
          </p:nvPr>
        </p:nvSpPr>
        <p:spPr>
          <a:xfrm>
            <a:off x="468312" y="1484312"/>
            <a:ext cx="8389967" cy="4945083"/>
          </a:xfrm>
        </p:spPr>
        <p:txBody>
          <a:bodyPr rtlCol="0">
            <a:normAutofit lnSpcReduction="10000"/>
          </a:bodyPr>
          <a:lstStyle/>
          <a:p>
            <a:pPr>
              <a:buNone/>
            </a:pPr>
            <a:r>
              <a:rPr lang="fr-FR" b="1" dirty="0" smtClean="0"/>
              <a:t> </a:t>
            </a:r>
            <a:endParaRPr lang="fr-FR" dirty="0" smtClean="0"/>
          </a:p>
          <a:p>
            <a:pPr>
              <a:buNone/>
            </a:pPr>
            <a:r>
              <a:rPr lang="fr-FR" b="1" dirty="0" smtClean="0"/>
              <a:t>	III – 1 ACQUISITION DU MATERIEL.</a:t>
            </a:r>
            <a:endParaRPr lang="fr-FR" dirty="0" smtClean="0"/>
          </a:p>
          <a:p>
            <a:pPr>
              <a:buNone/>
            </a:pPr>
            <a:r>
              <a:rPr lang="fr-FR" b="1" dirty="0" smtClean="0"/>
              <a:t> </a:t>
            </a:r>
            <a:endParaRPr lang="fr-FR" dirty="0" smtClean="0"/>
          </a:p>
          <a:p>
            <a:pPr>
              <a:buNone/>
            </a:pPr>
            <a:r>
              <a:rPr lang="fr-FR" dirty="0" smtClean="0"/>
              <a:t>Les équipements suivants ont été réceptionnés :</a:t>
            </a:r>
          </a:p>
          <a:p>
            <a:pPr lvl="1">
              <a:buFont typeface="Wingdings" pitchFamily="2" charset="2"/>
              <a:buChar char="§"/>
            </a:pPr>
            <a:r>
              <a:rPr lang="fr-FR" dirty="0" smtClean="0"/>
              <a:t>cent (100) </a:t>
            </a:r>
            <a:r>
              <a:rPr lang="fr-FR" dirty="0" err="1" smtClean="0"/>
              <a:t>smartphones</a:t>
            </a:r>
            <a:r>
              <a:rPr lang="fr-FR" dirty="0" smtClean="0"/>
              <a:t>,</a:t>
            </a:r>
          </a:p>
          <a:p>
            <a:pPr lvl="1">
              <a:buFont typeface="Wingdings" pitchFamily="2" charset="2"/>
              <a:buChar char="§"/>
            </a:pPr>
            <a:r>
              <a:rPr lang="fr-FR" dirty="0" smtClean="0"/>
              <a:t>02 serveurs, dont 1 hébergé chez l’opérateur télécom.</a:t>
            </a:r>
          </a:p>
          <a:p>
            <a:pPr lvl="1">
              <a:buFont typeface="Wingdings" pitchFamily="2" charset="2"/>
              <a:buChar char="§"/>
            </a:pPr>
            <a:r>
              <a:rPr lang="fr-FR" dirty="0" smtClean="0"/>
              <a:t>deux (02) ordinateurs portables,</a:t>
            </a:r>
          </a:p>
          <a:p>
            <a:pPr lvl="1">
              <a:buFont typeface="Wingdings" pitchFamily="2" charset="2"/>
              <a:buChar char="§"/>
            </a:pPr>
            <a:r>
              <a:rPr lang="fr-FR" dirty="0" smtClean="0"/>
              <a:t>05 ordinateurs fixes</a:t>
            </a:r>
          </a:p>
          <a:p>
            <a:pPr lvl="1">
              <a:buFont typeface="Wingdings" pitchFamily="2" charset="2"/>
              <a:buChar char="§"/>
            </a:pPr>
            <a:r>
              <a:rPr lang="fr-FR" dirty="0"/>
              <a:t>1</a:t>
            </a:r>
            <a:r>
              <a:rPr lang="fr-FR" dirty="0" smtClean="0"/>
              <a:t>0 routeurs </a:t>
            </a:r>
            <a:r>
              <a:rPr lang="fr-FR" dirty="0" err="1" smtClean="0"/>
              <a:t>swich</a:t>
            </a:r>
            <a:endParaRPr lang="fr-FR" dirty="0" smtClean="0"/>
          </a:p>
          <a:p>
            <a:pPr eaLnBrk="1" fontAlgn="auto" hangingPunct="1">
              <a:spcAft>
                <a:spcPts val="0"/>
              </a:spcAft>
              <a:buNone/>
              <a:defRPr/>
            </a:pPr>
            <a:endParaRPr lang="fr-FR" dirty="0" smtClean="0"/>
          </a:p>
        </p:txBody>
      </p:sp>
    </p:spTree>
    <p:extLst>
      <p:ext uri="{BB962C8B-B14F-4D97-AF65-F5344CB8AC3E}">
        <p14:creationId xmlns:p14="http://schemas.microsoft.com/office/powerpoint/2010/main" val="1148196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2"/>
          <p:cNvSpPr>
            <a:spLocks noGrp="1"/>
          </p:cNvSpPr>
          <p:nvPr>
            <p:ph type="title"/>
          </p:nvPr>
        </p:nvSpPr>
        <p:spPr>
          <a:xfrm>
            <a:off x="468313" y="260350"/>
            <a:ext cx="8229600" cy="792163"/>
          </a:xfrm>
        </p:spPr>
        <p:txBody>
          <a:bodyPr/>
          <a:lstStyle/>
          <a:p>
            <a:pPr eaLnBrk="1" hangingPunct="1"/>
            <a:r>
              <a:rPr lang="fr-FR" sz="3200" b="1" dirty="0" smtClean="0">
                <a:solidFill>
                  <a:srgbClr val="FF0000"/>
                </a:solidFill>
              </a:rPr>
              <a:t>III – ACTIVITES REALISEES</a:t>
            </a:r>
            <a:endParaRPr lang="fr-FR" sz="3200" b="1" dirty="0" smtClean="0"/>
          </a:p>
        </p:txBody>
      </p:sp>
      <p:sp>
        <p:nvSpPr>
          <p:cNvPr id="2" name="Espace réservé du contenu 1"/>
          <p:cNvSpPr>
            <a:spLocks noGrp="1"/>
          </p:cNvSpPr>
          <p:nvPr>
            <p:ph idx="1"/>
          </p:nvPr>
        </p:nvSpPr>
        <p:spPr>
          <a:xfrm>
            <a:off x="468312" y="1484312"/>
            <a:ext cx="8389967" cy="4945083"/>
          </a:xfrm>
        </p:spPr>
        <p:txBody>
          <a:bodyPr rtlCol="0">
            <a:normAutofit fontScale="92500" lnSpcReduction="10000"/>
          </a:bodyPr>
          <a:lstStyle/>
          <a:p>
            <a:pPr>
              <a:buNone/>
            </a:pPr>
            <a:r>
              <a:rPr lang="fr-FR" b="1" dirty="0" smtClean="0"/>
              <a:t>III – 2 Réalisation de la plate forme électronique</a:t>
            </a:r>
            <a:endParaRPr lang="fr-FR" dirty="0" smtClean="0"/>
          </a:p>
          <a:p>
            <a:pPr>
              <a:buNone/>
            </a:pPr>
            <a:r>
              <a:rPr lang="fr-FR" b="1" dirty="0" smtClean="0"/>
              <a:t> </a:t>
            </a:r>
            <a:endParaRPr lang="fr-FR" dirty="0" smtClean="0"/>
          </a:p>
          <a:p>
            <a:r>
              <a:rPr lang="fr-FR" dirty="0" smtClean="0"/>
              <a:t>La plate forme électronique a été réalisée et mise en ligne. Elle est composée d’un portail web et d’une application </a:t>
            </a:r>
            <a:r>
              <a:rPr lang="fr-FR" dirty="0" err="1" smtClean="0"/>
              <a:t>Androîd</a:t>
            </a:r>
            <a:r>
              <a:rPr lang="fr-FR" dirty="0" smtClean="0"/>
              <a:t>.</a:t>
            </a:r>
          </a:p>
          <a:p>
            <a:pPr>
              <a:buNone/>
            </a:pPr>
            <a:r>
              <a:rPr lang="fr-FR" dirty="0" smtClean="0"/>
              <a:t> </a:t>
            </a:r>
          </a:p>
          <a:p>
            <a:r>
              <a:rPr lang="fr-FR" dirty="0" smtClean="0"/>
              <a:t>Le portail web contiendra la base de connaissance électronique et les messages à diffuser aux bénéficiaires.</a:t>
            </a:r>
          </a:p>
          <a:p>
            <a:r>
              <a:rPr lang="fr-FR" dirty="0" smtClean="0"/>
              <a:t>Il est accessible à l’adresse </a:t>
            </a:r>
            <a:r>
              <a:rPr lang="fr-FR" u="sng" dirty="0" smtClean="0">
                <a:hlinkClick r:id="rId2"/>
              </a:rPr>
              <a:t>www.e-vulgarisation.ci</a:t>
            </a:r>
            <a:r>
              <a:rPr lang="fr-FR" dirty="0" smtClean="0"/>
              <a:t> </a:t>
            </a:r>
          </a:p>
          <a:p>
            <a:endParaRPr lang="fr-FR" dirty="0" smtClean="0"/>
          </a:p>
        </p:txBody>
      </p:sp>
    </p:spTree>
    <p:extLst>
      <p:ext uri="{BB962C8B-B14F-4D97-AF65-F5344CB8AC3E}">
        <p14:creationId xmlns:p14="http://schemas.microsoft.com/office/powerpoint/2010/main" val="1834807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 PORTAIL WEB</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60764"/>
            <a:ext cx="737235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488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490" y="983930"/>
            <a:ext cx="7443355" cy="552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460710"/>
            <a:ext cx="7548586" cy="523220"/>
          </a:xfrm>
          <a:prstGeom prst="rect">
            <a:avLst/>
          </a:prstGeom>
          <a:noFill/>
        </p:spPr>
        <p:txBody>
          <a:bodyPr wrap="square" rtlCol="0">
            <a:spAutoFit/>
          </a:bodyPr>
          <a:lstStyle/>
          <a:p>
            <a:r>
              <a:rPr lang="en-US" sz="2800" dirty="0" smtClean="0"/>
              <a:t>INFORMATIONS SUR LE PORTAIL WEB</a:t>
            </a:r>
            <a:endParaRPr lang="en-US" sz="2800" dirty="0"/>
          </a:p>
        </p:txBody>
      </p:sp>
    </p:spTree>
    <p:extLst>
      <p:ext uri="{BB962C8B-B14F-4D97-AF65-F5344CB8AC3E}">
        <p14:creationId xmlns:p14="http://schemas.microsoft.com/office/powerpoint/2010/main" val="41384412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2"/>
          <p:cNvSpPr>
            <a:spLocks noGrp="1"/>
          </p:cNvSpPr>
          <p:nvPr>
            <p:ph type="title"/>
          </p:nvPr>
        </p:nvSpPr>
        <p:spPr>
          <a:xfrm>
            <a:off x="468313" y="260350"/>
            <a:ext cx="8229600" cy="792163"/>
          </a:xfrm>
        </p:spPr>
        <p:txBody>
          <a:bodyPr/>
          <a:lstStyle/>
          <a:p>
            <a:pPr eaLnBrk="1" hangingPunct="1"/>
            <a:r>
              <a:rPr lang="fr-FR" sz="3200" b="1" dirty="0" smtClean="0">
                <a:solidFill>
                  <a:srgbClr val="FF0000"/>
                </a:solidFill>
              </a:rPr>
              <a:t>III – ACTIVITES REALISEES</a:t>
            </a:r>
            <a:endParaRPr lang="fr-FR" sz="3200" b="1" dirty="0" smtClean="0"/>
          </a:p>
        </p:txBody>
      </p:sp>
      <p:sp>
        <p:nvSpPr>
          <p:cNvPr id="2" name="Espace réservé du contenu 1"/>
          <p:cNvSpPr>
            <a:spLocks noGrp="1"/>
          </p:cNvSpPr>
          <p:nvPr>
            <p:ph idx="1"/>
          </p:nvPr>
        </p:nvSpPr>
        <p:spPr>
          <a:xfrm>
            <a:off x="468312" y="1484313"/>
            <a:ext cx="8675687" cy="4741862"/>
          </a:xfrm>
        </p:spPr>
        <p:txBody>
          <a:bodyPr rtlCol="0">
            <a:normAutofit/>
          </a:bodyPr>
          <a:lstStyle/>
          <a:p>
            <a:pPr>
              <a:buNone/>
            </a:pPr>
            <a:r>
              <a:rPr lang="fr-FR" b="1" dirty="0" smtClean="0"/>
              <a:t>III - 3 Formation des informaticiens du Siège.</a:t>
            </a:r>
            <a:endParaRPr lang="fr-FR" dirty="0" smtClean="0"/>
          </a:p>
          <a:p>
            <a:pPr>
              <a:buNone/>
            </a:pPr>
            <a:r>
              <a:rPr lang="fr-FR" b="1" dirty="0" smtClean="0"/>
              <a:t> </a:t>
            </a:r>
            <a:endParaRPr lang="fr-FR" dirty="0" smtClean="0"/>
          </a:p>
          <a:p>
            <a:pPr lvl="1">
              <a:buFont typeface="Wingdings" pitchFamily="2" charset="2"/>
              <a:buChar char="§"/>
            </a:pPr>
            <a:r>
              <a:rPr lang="fr-FR" dirty="0" smtClean="0"/>
              <a:t>La formation des informaticiens a eu lieu les 11, 12 et 17 septembre 2013 au Siège de l'</a:t>
            </a:r>
            <a:r>
              <a:rPr lang="fr-FR" dirty="0" err="1" smtClean="0"/>
              <a:t>Anader</a:t>
            </a:r>
            <a:r>
              <a:rPr lang="fr-FR" dirty="0" smtClean="0"/>
              <a:t>.</a:t>
            </a:r>
          </a:p>
          <a:p>
            <a:pPr lvl="1">
              <a:buFont typeface="Wingdings" pitchFamily="2" charset="2"/>
              <a:buChar char="§"/>
            </a:pPr>
            <a:r>
              <a:rPr lang="fr-FR" dirty="0" smtClean="0"/>
              <a:t>Administration du dispositif</a:t>
            </a:r>
          </a:p>
          <a:p>
            <a:pPr lvl="1">
              <a:buFont typeface="Wingdings" pitchFamily="2" charset="2"/>
              <a:buChar char="§"/>
            </a:pPr>
            <a:r>
              <a:rPr lang="fr-FR" dirty="0" smtClean="0"/>
              <a:t>Configuration et connexion des Smartphones</a:t>
            </a:r>
          </a:p>
          <a:p>
            <a:pPr lvl="1">
              <a:buFont typeface="Wingdings" pitchFamily="2" charset="2"/>
              <a:buChar char="§"/>
            </a:pPr>
            <a:r>
              <a:rPr lang="fr-FR" dirty="0" smtClean="0"/>
              <a:t>La constitution de la base de connaissance</a:t>
            </a:r>
          </a:p>
          <a:p>
            <a:pPr eaLnBrk="1" fontAlgn="auto" hangingPunct="1">
              <a:spcAft>
                <a:spcPts val="0"/>
              </a:spcAft>
              <a:buNone/>
              <a:defRPr/>
            </a:pPr>
            <a:endParaRPr lang="fr-FR" dirty="0" smtClean="0"/>
          </a:p>
        </p:txBody>
      </p:sp>
    </p:spTree>
    <p:extLst>
      <p:ext uri="{BB962C8B-B14F-4D97-AF65-F5344CB8AC3E}">
        <p14:creationId xmlns:p14="http://schemas.microsoft.com/office/powerpoint/2010/main" val="892542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2"/>
          <p:cNvSpPr>
            <a:spLocks noGrp="1"/>
          </p:cNvSpPr>
          <p:nvPr>
            <p:ph type="title"/>
          </p:nvPr>
        </p:nvSpPr>
        <p:spPr>
          <a:xfrm>
            <a:off x="468313" y="260350"/>
            <a:ext cx="8229600" cy="792163"/>
          </a:xfrm>
        </p:spPr>
        <p:txBody>
          <a:bodyPr/>
          <a:lstStyle/>
          <a:p>
            <a:pPr eaLnBrk="1" hangingPunct="1"/>
            <a:r>
              <a:rPr lang="fr-FR" sz="3200" b="1" dirty="0" smtClean="0">
                <a:solidFill>
                  <a:srgbClr val="FF0000"/>
                </a:solidFill>
              </a:rPr>
              <a:t>III – ACTIVITES REALISEES</a:t>
            </a:r>
            <a:endParaRPr lang="fr-FR" sz="3200" b="1" dirty="0" smtClean="0"/>
          </a:p>
        </p:txBody>
      </p:sp>
      <p:sp>
        <p:nvSpPr>
          <p:cNvPr id="2" name="Espace réservé du contenu 1"/>
          <p:cNvSpPr>
            <a:spLocks noGrp="1"/>
          </p:cNvSpPr>
          <p:nvPr>
            <p:ph idx="1"/>
          </p:nvPr>
        </p:nvSpPr>
        <p:spPr>
          <a:xfrm>
            <a:off x="468312" y="1484313"/>
            <a:ext cx="8675687" cy="4741862"/>
          </a:xfrm>
        </p:spPr>
        <p:txBody>
          <a:bodyPr rtlCol="0">
            <a:normAutofit/>
          </a:bodyPr>
          <a:lstStyle/>
          <a:p>
            <a:pPr>
              <a:buNone/>
            </a:pPr>
            <a:r>
              <a:rPr lang="fr-FR" b="1" dirty="0" smtClean="0"/>
              <a:t>III - 4 Formation des agents de vulgarisation.</a:t>
            </a:r>
            <a:endParaRPr lang="fr-FR" dirty="0" smtClean="0"/>
          </a:p>
          <a:p>
            <a:pPr lvl="1">
              <a:buFont typeface="Wingdings" pitchFamily="2" charset="2"/>
              <a:buChar char="§"/>
            </a:pPr>
            <a:r>
              <a:rPr lang="fr-FR" dirty="0" smtClean="0"/>
              <a:t>60 ADR </a:t>
            </a:r>
          </a:p>
          <a:p>
            <a:pPr lvl="1">
              <a:buFont typeface="Wingdings" pitchFamily="2" charset="2"/>
              <a:buChar char="§"/>
            </a:pPr>
            <a:r>
              <a:rPr lang="fr-FR" dirty="0" smtClean="0"/>
              <a:t>15 TS</a:t>
            </a:r>
          </a:p>
          <a:p>
            <a:pPr lvl="1">
              <a:buFont typeface="Wingdings" pitchFamily="2" charset="2"/>
              <a:buChar char="§"/>
            </a:pPr>
            <a:r>
              <a:rPr lang="fr-FR" dirty="0" smtClean="0"/>
              <a:t>06 CZ</a:t>
            </a:r>
          </a:p>
          <a:p>
            <a:pPr eaLnBrk="1" fontAlgn="auto" hangingPunct="1">
              <a:spcAft>
                <a:spcPts val="0"/>
              </a:spcAft>
              <a:buNone/>
              <a:defRPr/>
            </a:pPr>
            <a:r>
              <a:rPr lang="fr-FR" b="1" dirty="0" smtClean="0"/>
              <a:t>III </a:t>
            </a:r>
            <a:r>
              <a:rPr lang="fr-FR" b="1" dirty="0"/>
              <a:t>- </a:t>
            </a:r>
            <a:r>
              <a:rPr lang="fr-FR" b="1" dirty="0" smtClean="0"/>
              <a:t>5 Constitution de la base de données des producteurs.</a:t>
            </a:r>
            <a:endParaRPr lang="fr-FR" dirty="0"/>
          </a:p>
          <a:p>
            <a:pPr eaLnBrk="1" fontAlgn="auto" hangingPunct="1">
              <a:spcAft>
                <a:spcPts val="0"/>
              </a:spcAft>
              <a:buNone/>
              <a:defRPr/>
            </a:pPr>
            <a:r>
              <a:rPr lang="fr-FR" dirty="0" smtClean="0"/>
              <a:t>	12 000 producteurs à enregistrer dans la base de données</a:t>
            </a:r>
          </a:p>
        </p:txBody>
      </p:sp>
    </p:spTree>
    <p:extLst>
      <p:ext uri="{BB962C8B-B14F-4D97-AF65-F5344CB8AC3E}">
        <p14:creationId xmlns:p14="http://schemas.microsoft.com/office/powerpoint/2010/main" val="27708911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2"/>
          <p:cNvSpPr>
            <a:spLocks noGrp="1"/>
          </p:cNvSpPr>
          <p:nvPr>
            <p:ph type="title"/>
          </p:nvPr>
        </p:nvSpPr>
        <p:spPr>
          <a:xfrm>
            <a:off x="468313" y="260350"/>
            <a:ext cx="8229600" cy="792163"/>
          </a:xfrm>
        </p:spPr>
        <p:txBody>
          <a:bodyPr/>
          <a:lstStyle/>
          <a:p>
            <a:pPr eaLnBrk="1" hangingPunct="1"/>
            <a:r>
              <a:rPr lang="fr-FR" sz="3200" b="1" dirty="0" smtClean="0">
                <a:solidFill>
                  <a:srgbClr val="FF0000"/>
                </a:solidFill>
              </a:rPr>
              <a:t>III – ACTIVITES REALISEES</a:t>
            </a:r>
            <a:endParaRPr lang="fr-FR" sz="3200" b="1" dirty="0" smtClean="0"/>
          </a:p>
        </p:txBody>
      </p:sp>
      <p:pic>
        <p:nvPicPr>
          <p:cNvPr id="1028" name="Picture 4" descr="C:\Users\hp4730s\Desktop\EXTENSION DU 15 06 2013\Agboville\20131010_091813.jpg"/>
          <p:cNvPicPr>
            <a:picLocks noGrp="1" noChangeAspect="1" noChangeArrowheads="1"/>
          </p:cNvPicPr>
          <p:nvPr>
            <p:ph idx="1"/>
          </p:nvPr>
        </p:nvPicPr>
        <p:blipFill>
          <a:blip r:embed="rId2" cstate="print"/>
          <a:srcRect/>
          <a:stretch>
            <a:fillRect/>
          </a:stretch>
        </p:blipFill>
        <p:spPr bwMode="auto">
          <a:xfrm>
            <a:off x="1475656" y="1484784"/>
            <a:ext cx="6023592" cy="4517695"/>
          </a:xfrm>
          <a:prstGeom prst="rect">
            <a:avLst/>
          </a:prstGeom>
          <a:noFill/>
        </p:spPr>
      </p:pic>
    </p:spTree>
    <p:extLst>
      <p:ext uri="{BB962C8B-B14F-4D97-AF65-F5344CB8AC3E}">
        <p14:creationId xmlns:p14="http://schemas.microsoft.com/office/powerpoint/2010/main" val="31640207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457200" y="274638"/>
            <a:ext cx="8229600" cy="777875"/>
          </a:xfrm>
        </p:spPr>
        <p:txBody>
          <a:bodyPr/>
          <a:lstStyle/>
          <a:p>
            <a:pPr eaLnBrk="1" hangingPunct="1"/>
            <a:r>
              <a:rPr lang="fr-FR" sz="3200" b="1" dirty="0" smtClean="0">
                <a:solidFill>
                  <a:srgbClr val="FF0000"/>
                </a:solidFill>
              </a:rPr>
              <a:t>VII. IMPACT PREVISIONNEL</a:t>
            </a:r>
          </a:p>
        </p:txBody>
      </p:sp>
      <p:sp>
        <p:nvSpPr>
          <p:cNvPr id="16386" name="Espace réservé du contenu 2"/>
          <p:cNvSpPr>
            <a:spLocks noGrp="1"/>
          </p:cNvSpPr>
          <p:nvPr>
            <p:ph idx="1"/>
          </p:nvPr>
        </p:nvSpPr>
        <p:spPr>
          <a:xfrm>
            <a:off x="457200" y="1196975"/>
            <a:ext cx="8229600" cy="4518025"/>
          </a:xfrm>
        </p:spPr>
        <p:txBody>
          <a:bodyPr rtlCol="0">
            <a:normAutofit lnSpcReduction="10000"/>
          </a:bodyPr>
          <a:lstStyle/>
          <a:p>
            <a:pPr eaLnBrk="1" fontAlgn="auto" hangingPunct="1">
              <a:spcAft>
                <a:spcPts val="0"/>
              </a:spcAft>
              <a:buFont typeface="Wingdings 3" pitchFamily="18" charset="2"/>
              <a:buNone/>
              <a:defRPr/>
            </a:pPr>
            <a:r>
              <a:rPr lang="fr-FR" sz="2400" i="1" dirty="0" smtClean="0"/>
              <a:t> </a:t>
            </a:r>
            <a:r>
              <a:rPr lang="fr-FR" sz="2400" b="1" i="1" u="sng" dirty="0" smtClean="0">
                <a:solidFill>
                  <a:srgbClr val="0070C0"/>
                </a:solidFill>
              </a:rPr>
              <a:t>INSTITUTIONNEL </a:t>
            </a:r>
            <a:endParaRPr lang="fr-FR" sz="2400" b="1" dirty="0" smtClean="0">
              <a:solidFill>
                <a:srgbClr val="0070C0"/>
              </a:solidFill>
            </a:endParaRPr>
          </a:p>
          <a:p>
            <a:pPr eaLnBrk="1" fontAlgn="auto" hangingPunct="1">
              <a:spcAft>
                <a:spcPts val="0"/>
              </a:spcAft>
              <a:buFont typeface="Wingdings 3" pitchFamily="18" charset="2"/>
              <a:buNone/>
              <a:defRPr/>
            </a:pPr>
            <a:r>
              <a:rPr lang="fr-FR" sz="1600" dirty="0" smtClean="0"/>
              <a:t> </a:t>
            </a:r>
            <a:endParaRPr lang="fr-FR" sz="2800" dirty="0" smtClean="0"/>
          </a:p>
          <a:p>
            <a:pPr algn="just" eaLnBrk="1" fontAlgn="auto" hangingPunct="1">
              <a:spcAft>
                <a:spcPts val="0"/>
              </a:spcAft>
              <a:buFont typeface="Wingdings" pitchFamily="2" charset="2"/>
              <a:buChar char="ü"/>
              <a:defRPr/>
            </a:pPr>
            <a:r>
              <a:rPr lang="fr-FR" sz="2800" dirty="0" smtClean="0"/>
              <a:t>	Ce projet pilote permet à l’ANADER de mieux cerner le concept de l’e-extension et de l’intégrer dans sa stratégie globale de conseil agricole</a:t>
            </a:r>
          </a:p>
          <a:p>
            <a:pPr algn="just" eaLnBrk="1" fontAlgn="auto" hangingPunct="1">
              <a:spcAft>
                <a:spcPts val="0"/>
              </a:spcAft>
              <a:buFont typeface="Wingdings" pitchFamily="2" charset="2"/>
              <a:buChar char="ü"/>
              <a:defRPr/>
            </a:pPr>
            <a:endParaRPr lang="fr-FR" sz="2800" dirty="0" smtClean="0"/>
          </a:p>
          <a:p>
            <a:pPr algn="just" eaLnBrk="1" fontAlgn="auto" hangingPunct="1">
              <a:spcAft>
                <a:spcPts val="0"/>
              </a:spcAft>
              <a:buFont typeface="Wingdings" pitchFamily="2" charset="2"/>
              <a:buChar char="ü"/>
              <a:defRPr/>
            </a:pPr>
            <a:r>
              <a:rPr lang="fr-FR" sz="2800" dirty="0" smtClean="0"/>
              <a:t>	Mise en place d’un système de collecte de données en temps réel</a:t>
            </a:r>
          </a:p>
          <a:p>
            <a:pPr algn="just" eaLnBrk="1" fontAlgn="auto" hangingPunct="1">
              <a:spcAft>
                <a:spcPts val="0"/>
              </a:spcAft>
              <a:buFont typeface="Wingdings" pitchFamily="2" charset="2"/>
              <a:buChar char="ü"/>
              <a:defRPr/>
            </a:pPr>
            <a:endParaRPr lang="fr-FR" sz="2800" dirty="0" smtClean="0"/>
          </a:p>
          <a:p>
            <a:pPr algn="just" eaLnBrk="1" fontAlgn="auto" hangingPunct="1">
              <a:spcAft>
                <a:spcPts val="0"/>
              </a:spcAft>
              <a:buFont typeface="Wingdings" pitchFamily="2" charset="2"/>
              <a:buChar char="ü"/>
              <a:defRPr/>
            </a:pPr>
            <a:r>
              <a:rPr lang="fr-FR" sz="2800" dirty="0" smtClean="0"/>
              <a:t>	Mise en place d’un système d’alerte précoce</a:t>
            </a:r>
          </a:p>
          <a:p>
            <a:pPr algn="just" eaLnBrk="1" fontAlgn="auto" hangingPunct="1">
              <a:spcAft>
                <a:spcPts val="0"/>
              </a:spcAft>
              <a:buFont typeface="Wingdings 3" pitchFamily="18" charset="2"/>
              <a:buNone/>
              <a:defRPr/>
            </a:pPr>
            <a:endParaRPr lang="fr-FR" sz="1600" dirty="0" smtClean="0"/>
          </a:p>
        </p:txBody>
      </p:sp>
    </p:spTree>
  </p:cSld>
  <p:clrMapOvr>
    <a:masterClrMapping/>
  </p:clrMapOvr>
  <p:transition>
    <p:split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457200" y="274638"/>
            <a:ext cx="8229600" cy="777875"/>
          </a:xfrm>
        </p:spPr>
        <p:txBody>
          <a:bodyPr/>
          <a:lstStyle/>
          <a:p>
            <a:pPr eaLnBrk="1" hangingPunct="1"/>
            <a:r>
              <a:rPr lang="fr-FR" sz="3200" b="1" dirty="0" smtClean="0">
                <a:solidFill>
                  <a:srgbClr val="FF0000"/>
                </a:solidFill>
              </a:rPr>
              <a:t>VII. IMPACT PREVISIONNEL</a:t>
            </a:r>
          </a:p>
        </p:txBody>
      </p:sp>
      <p:sp>
        <p:nvSpPr>
          <p:cNvPr id="16386" name="Espace réservé du contenu 2"/>
          <p:cNvSpPr>
            <a:spLocks noGrp="1"/>
          </p:cNvSpPr>
          <p:nvPr>
            <p:ph idx="1"/>
          </p:nvPr>
        </p:nvSpPr>
        <p:spPr>
          <a:xfrm>
            <a:off x="457200" y="1196975"/>
            <a:ext cx="8229600" cy="4518025"/>
          </a:xfrm>
        </p:spPr>
        <p:txBody>
          <a:bodyPr rtlCol="0">
            <a:normAutofit/>
          </a:bodyPr>
          <a:lstStyle/>
          <a:p>
            <a:pPr eaLnBrk="1" fontAlgn="auto" hangingPunct="1">
              <a:spcAft>
                <a:spcPts val="0"/>
              </a:spcAft>
              <a:buFont typeface="Wingdings 3" pitchFamily="18" charset="2"/>
              <a:buNone/>
              <a:defRPr/>
            </a:pPr>
            <a:r>
              <a:rPr lang="fr-FR" sz="2400" i="1" dirty="0" smtClean="0"/>
              <a:t> </a:t>
            </a:r>
            <a:r>
              <a:rPr lang="fr-FR" sz="2400" b="1" i="1" u="sng" dirty="0" smtClean="0">
                <a:solidFill>
                  <a:srgbClr val="0070C0"/>
                </a:solidFill>
              </a:rPr>
              <a:t>SOCIAL </a:t>
            </a:r>
            <a:endParaRPr lang="fr-FR" sz="2400" b="1" dirty="0" smtClean="0">
              <a:solidFill>
                <a:srgbClr val="0070C0"/>
              </a:solidFill>
            </a:endParaRPr>
          </a:p>
          <a:p>
            <a:pPr eaLnBrk="1" fontAlgn="auto" hangingPunct="1">
              <a:spcAft>
                <a:spcPts val="0"/>
              </a:spcAft>
              <a:buFont typeface="Wingdings 3" pitchFamily="18" charset="2"/>
              <a:buNone/>
              <a:defRPr/>
            </a:pPr>
            <a:r>
              <a:rPr lang="fr-FR" sz="1600" dirty="0" smtClean="0"/>
              <a:t> </a:t>
            </a:r>
            <a:endParaRPr lang="fr-FR" sz="2800" dirty="0" smtClean="0"/>
          </a:p>
          <a:p>
            <a:pPr algn="just" eaLnBrk="1" fontAlgn="auto" hangingPunct="1">
              <a:spcAft>
                <a:spcPts val="0"/>
              </a:spcAft>
              <a:buFont typeface="Wingdings" pitchFamily="2" charset="2"/>
              <a:buChar char="ü"/>
              <a:defRPr/>
            </a:pPr>
            <a:r>
              <a:rPr lang="fr-FR" sz="2800" dirty="0" smtClean="0"/>
              <a:t>	la formation des communautés virtuelles favorisera un meilleur partage des acquis, une meilleures communication en cas de sinistre (ravage des cultures, épizooties, etc.)</a:t>
            </a:r>
          </a:p>
          <a:p>
            <a:pPr algn="just" eaLnBrk="1" fontAlgn="auto" hangingPunct="1">
              <a:spcAft>
                <a:spcPts val="0"/>
              </a:spcAft>
              <a:buFont typeface="Wingdings" pitchFamily="2" charset="2"/>
              <a:buChar char="ü"/>
              <a:defRPr/>
            </a:pPr>
            <a:endParaRPr lang="fr-FR" sz="2800" dirty="0" smtClean="0"/>
          </a:p>
          <a:p>
            <a:pPr algn="just" eaLnBrk="1" fontAlgn="auto" hangingPunct="1">
              <a:spcAft>
                <a:spcPts val="0"/>
              </a:spcAft>
              <a:buFont typeface="Wingdings" pitchFamily="2" charset="2"/>
              <a:buChar char="ü"/>
              <a:defRPr/>
            </a:pPr>
            <a:r>
              <a:rPr lang="fr-FR" sz="2800" dirty="0" smtClean="0"/>
              <a:t>	l’usage des TIC est un moyen de valoriser la fonction des agents de base</a:t>
            </a:r>
          </a:p>
          <a:p>
            <a:pPr algn="just" eaLnBrk="1" fontAlgn="auto" hangingPunct="1">
              <a:spcAft>
                <a:spcPts val="0"/>
              </a:spcAft>
              <a:buFont typeface="Wingdings" pitchFamily="2" charset="2"/>
              <a:buChar char="ü"/>
              <a:defRPr/>
            </a:pPr>
            <a:endParaRPr lang="fr-FR" sz="2800" dirty="0" smtClean="0"/>
          </a:p>
          <a:p>
            <a:pPr algn="just" eaLnBrk="1" fontAlgn="auto" hangingPunct="1">
              <a:spcAft>
                <a:spcPts val="0"/>
              </a:spcAft>
              <a:buFont typeface="Wingdings" pitchFamily="2" charset="2"/>
              <a:buChar char="ü"/>
              <a:defRPr/>
            </a:pPr>
            <a:endParaRPr lang="fr-FR" sz="1600" dirty="0" smtClean="0"/>
          </a:p>
        </p:txBody>
      </p:sp>
    </p:spTree>
  </p:cSld>
  <p:clrMapOvr>
    <a:masterClrMapping/>
  </p:clrMapOvr>
  <p:transition>
    <p:spli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3375"/>
            <a:ext cx="7467600" cy="652463"/>
          </a:xfrm>
        </p:spPr>
        <p:txBody>
          <a:bodyPr>
            <a:noAutofit/>
          </a:bodyPr>
          <a:lstStyle/>
          <a:p>
            <a:pPr eaLnBrk="1" fontAlgn="auto" hangingPunct="1">
              <a:spcAft>
                <a:spcPts val="0"/>
              </a:spcAft>
              <a:defRPr/>
            </a:pPr>
            <a:r>
              <a:rPr lang="fr-FR" sz="4000" dirty="0" smtClean="0">
                <a:solidFill>
                  <a:srgbClr val="FF0000"/>
                </a:solidFill>
              </a:rPr>
              <a:t>I. CONTEXTE ET JUSTIFICATIONS</a:t>
            </a:r>
            <a:endParaRPr lang="fr-FR" sz="4000" b="1" i="1" dirty="0"/>
          </a:p>
        </p:txBody>
      </p:sp>
      <p:sp>
        <p:nvSpPr>
          <p:cNvPr id="10243" name="Espace réservé du contenu 2"/>
          <p:cNvSpPr>
            <a:spLocks noGrp="1"/>
          </p:cNvSpPr>
          <p:nvPr>
            <p:ph sz="quarter" idx="1"/>
          </p:nvPr>
        </p:nvSpPr>
        <p:spPr>
          <a:xfrm>
            <a:off x="0" y="1268413"/>
            <a:ext cx="6840538" cy="4105275"/>
          </a:xfrm>
        </p:spPr>
        <p:txBody>
          <a:bodyPr/>
          <a:lstStyle/>
          <a:p>
            <a:pPr eaLnBrk="1" hangingPunct="1"/>
            <a:r>
              <a:rPr lang="fr-FR" sz="2000" i="1" u="sng" dirty="0" smtClean="0"/>
              <a:t>La téléphonie mobile</a:t>
            </a:r>
          </a:p>
          <a:p>
            <a:pPr eaLnBrk="1" hangingPunct="1"/>
            <a:endParaRPr lang="fr-FR" sz="2000" i="1" u="sng" dirty="0" smtClean="0"/>
          </a:p>
          <a:p>
            <a:pPr lvl="1" eaLnBrk="1" hangingPunct="1">
              <a:buBlip>
                <a:blip r:embed="rId2"/>
              </a:buBlip>
            </a:pPr>
            <a:r>
              <a:rPr lang="fr-FR" sz="2000" dirty="0" smtClean="0"/>
              <a:t>Développement fulgurant en CI</a:t>
            </a:r>
          </a:p>
          <a:p>
            <a:pPr lvl="1" eaLnBrk="1" hangingPunct="1">
              <a:buBlip>
                <a:blip r:embed="rId2"/>
              </a:buBlip>
            </a:pPr>
            <a:endParaRPr lang="fr-FR" sz="2000" dirty="0" smtClean="0"/>
          </a:p>
          <a:p>
            <a:pPr lvl="1" eaLnBrk="1" hangingPunct="1">
              <a:buBlip>
                <a:blip r:embed="rId2"/>
              </a:buBlip>
            </a:pPr>
            <a:r>
              <a:rPr lang="fr-FR" sz="2000" dirty="0" smtClean="0"/>
              <a:t>Taux de pénétration global de plus de 70%</a:t>
            </a:r>
          </a:p>
          <a:p>
            <a:pPr lvl="1" eaLnBrk="1" hangingPunct="1">
              <a:buBlip>
                <a:blip r:embed="rId2"/>
              </a:buBlip>
            </a:pPr>
            <a:endParaRPr lang="fr-FR" sz="2000" dirty="0" smtClean="0"/>
          </a:p>
          <a:p>
            <a:pPr lvl="1" eaLnBrk="1" hangingPunct="1">
              <a:buBlip>
                <a:blip r:embed="rId2"/>
              </a:buBlip>
            </a:pPr>
            <a:r>
              <a:rPr lang="fr-FR" sz="2000" dirty="0" smtClean="0"/>
              <a:t>Chaque ménage agricole possède en moyenne 1 portable en zone de production de cacao.</a:t>
            </a:r>
          </a:p>
          <a:p>
            <a:pPr lvl="1" eaLnBrk="1" hangingPunct="1">
              <a:buBlip>
                <a:blip r:embed="rId2"/>
              </a:buBlip>
            </a:pPr>
            <a:endParaRPr lang="fr-FR" sz="2000" dirty="0" smtClean="0"/>
          </a:p>
          <a:p>
            <a:pPr lvl="1" eaLnBrk="1" hangingPunct="1">
              <a:buBlip>
                <a:blip r:embed="rId2"/>
              </a:buBlip>
            </a:pPr>
            <a:r>
              <a:rPr lang="fr-FR" sz="2000" dirty="0" smtClean="0"/>
              <a:t>Amélioration constante de la qualité de service</a:t>
            </a:r>
          </a:p>
          <a:p>
            <a:pPr lvl="1" eaLnBrk="1" hangingPunct="1">
              <a:buBlip>
                <a:blip r:embed="rId2"/>
              </a:buBlip>
            </a:pPr>
            <a:endParaRPr lang="fr-FR" sz="2000" dirty="0" smtClean="0"/>
          </a:p>
          <a:p>
            <a:pPr lvl="1" eaLnBrk="1" hangingPunct="1">
              <a:buBlip>
                <a:blip r:embed="rId2"/>
              </a:buBlip>
            </a:pPr>
            <a:r>
              <a:rPr lang="fr-FR" sz="2000" dirty="0" smtClean="0"/>
              <a:t>Baisse des tarifs pratiqués par les opérateurs.</a:t>
            </a:r>
          </a:p>
        </p:txBody>
      </p:sp>
      <p:pic>
        <p:nvPicPr>
          <p:cNvPr id="10244" name="Picture 5" descr="Oportunities"/>
          <p:cNvPicPr>
            <a:picLocks noChangeAspect="1" noChangeArrowheads="1"/>
          </p:cNvPicPr>
          <p:nvPr/>
        </p:nvPicPr>
        <p:blipFill>
          <a:blip r:embed="rId3" cstate="print">
            <a:lum contrast="10000"/>
          </a:blip>
          <a:srcRect/>
          <a:stretch>
            <a:fillRect/>
          </a:stretch>
        </p:blipFill>
        <p:spPr bwMode="auto">
          <a:xfrm>
            <a:off x="6156176" y="1007838"/>
            <a:ext cx="2587426" cy="485015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457200" y="274638"/>
            <a:ext cx="8229600" cy="777875"/>
          </a:xfrm>
        </p:spPr>
        <p:txBody>
          <a:bodyPr/>
          <a:lstStyle/>
          <a:p>
            <a:pPr eaLnBrk="1" hangingPunct="1"/>
            <a:r>
              <a:rPr lang="fr-FR" sz="3200" b="1" dirty="0" smtClean="0">
                <a:solidFill>
                  <a:srgbClr val="FF0000"/>
                </a:solidFill>
              </a:rPr>
              <a:t>VII. IMPACT PREVISIONNEL</a:t>
            </a:r>
          </a:p>
        </p:txBody>
      </p:sp>
      <p:sp>
        <p:nvSpPr>
          <p:cNvPr id="16386" name="Espace réservé du contenu 2"/>
          <p:cNvSpPr>
            <a:spLocks noGrp="1"/>
          </p:cNvSpPr>
          <p:nvPr>
            <p:ph idx="1"/>
          </p:nvPr>
        </p:nvSpPr>
        <p:spPr>
          <a:xfrm>
            <a:off x="457200" y="1196975"/>
            <a:ext cx="8229600" cy="4518025"/>
          </a:xfrm>
        </p:spPr>
        <p:txBody>
          <a:bodyPr rtlCol="0">
            <a:normAutofit/>
          </a:bodyPr>
          <a:lstStyle/>
          <a:p>
            <a:pPr eaLnBrk="1" fontAlgn="auto" hangingPunct="1">
              <a:spcAft>
                <a:spcPts val="0"/>
              </a:spcAft>
              <a:buFont typeface="Wingdings 3" pitchFamily="18" charset="2"/>
              <a:buNone/>
              <a:defRPr/>
            </a:pPr>
            <a:r>
              <a:rPr lang="fr-FR" sz="2400" i="1" dirty="0" smtClean="0"/>
              <a:t> </a:t>
            </a:r>
            <a:r>
              <a:rPr lang="fr-FR" sz="2400" b="1" i="1" u="sng" dirty="0" smtClean="0">
                <a:solidFill>
                  <a:srgbClr val="0070C0"/>
                </a:solidFill>
              </a:rPr>
              <a:t>ECONOMIQUE </a:t>
            </a:r>
            <a:endParaRPr lang="fr-FR" sz="2400" b="1" dirty="0" smtClean="0">
              <a:solidFill>
                <a:srgbClr val="0070C0"/>
              </a:solidFill>
            </a:endParaRPr>
          </a:p>
          <a:p>
            <a:pPr eaLnBrk="1" fontAlgn="auto" hangingPunct="1">
              <a:spcAft>
                <a:spcPts val="0"/>
              </a:spcAft>
              <a:buFont typeface="Wingdings 3" pitchFamily="18" charset="2"/>
              <a:buNone/>
              <a:defRPr/>
            </a:pPr>
            <a:r>
              <a:rPr lang="fr-FR" sz="1600" dirty="0" smtClean="0"/>
              <a:t> </a:t>
            </a:r>
            <a:endParaRPr lang="fr-FR" sz="2800" dirty="0" smtClean="0"/>
          </a:p>
          <a:p>
            <a:pPr algn="just" eaLnBrk="1" fontAlgn="auto" hangingPunct="1">
              <a:spcAft>
                <a:spcPts val="0"/>
              </a:spcAft>
              <a:buFont typeface="Wingdings" pitchFamily="2" charset="2"/>
              <a:buChar char="ü"/>
              <a:defRPr/>
            </a:pPr>
            <a:r>
              <a:rPr lang="fr-FR" sz="2800" dirty="0" smtClean="0"/>
              <a:t>	C’est une approche qui permettra de réduire le coût de la vulgarisation car l’utilisation des moyens de déplacement (motos, véhicules, etc.) est limitée.</a:t>
            </a:r>
          </a:p>
          <a:p>
            <a:pPr algn="just" eaLnBrk="1" fontAlgn="auto" hangingPunct="1">
              <a:spcAft>
                <a:spcPts val="0"/>
              </a:spcAft>
              <a:buFont typeface="Wingdings" pitchFamily="2" charset="2"/>
              <a:buChar char="ü"/>
              <a:defRPr/>
            </a:pPr>
            <a:endParaRPr lang="fr-FR" sz="2800" dirty="0" smtClean="0"/>
          </a:p>
          <a:p>
            <a:pPr algn="just" eaLnBrk="1" fontAlgn="auto" hangingPunct="1">
              <a:spcAft>
                <a:spcPts val="0"/>
              </a:spcAft>
              <a:buNone/>
              <a:defRPr/>
            </a:pPr>
            <a:endParaRPr lang="fr-FR" sz="2800" dirty="0" smtClean="0"/>
          </a:p>
          <a:p>
            <a:pPr algn="just" eaLnBrk="1" fontAlgn="auto" hangingPunct="1">
              <a:spcAft>
                <a:spcPts val="0"/>
              </a:spcAft>
              <a:buFont typeface="Wingdings" pitchFamily="2" charset="2"/>
              <a:buChar char="ü"/>
              <a:defRPr/>
            </a:pPr>
            <a:endParaRPr lang="fr-FR" sz="1600" dirty="0" smtClean="0"/>
          </a:p>
        </p:txBody>
      </p:sp>
    </p:spTree>
  </p:cSld>
  <p:clrMapOvr>
    <a:masterClrMapping/>
  </p:clrMapOvr>
  <p:transition>
    <p:split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457200" y="274638"/>
            <a:ext cx="8229600" cy="777875"/>
          </a:xfrm>
        </p:spPr>
        <p:txBody>
          <a:bodyPr/>
          <a:lstStyle/>
          <a:p>
            <a:pPr eaLnBrk="1" hangingPunct="1"/>
            <a:r>
              <a:rPr lang="fr-FR" sz="3200" b="1" dirty="0" smtClean="0">
                <a:solidFill>
                  <a:srgbClr val="FF0000"/>
                </a:solidFill>
              </a:rPr>
              <a:t>CONCLUSION</a:t>
            </a:r>
          </a:p>
        </p:txBody>
      </p:sp>
      <p:sp>
        <p:nvSpPr>
          <p:cNvPr id="16386" name="Espace réservé du contenu 2"/>
          <p:cNvSpPr>
            <a:spLocks noGrp="1"/>
          </p:cNvSpPr>
          <p:nvPr>
            <p:ph idx="1"/>
          </p:nvPr>
        </p:nvSpPr>
        <p:spPr>
          <a:xfrm>
            <a:off x="457200" y="1196975"/>
            <a:ext cx="8229600" cy="4968329"/>
          </a:xfrm>
        </p:spPr>
        <p:txBody>
          <a:bodyPr rtlCol="0">
            <a:normAutofit/>
          </a:bodyPr>
          <a:lstStyle/>
          <a:p>
            <a:pPr eaLnBrk="1" fontAlgn="auto" hangingPunct="1">
              <a:spcAft>
                <a:spcPts val="0"/>
              </a:spcAft>
              <a:buFont typeface="Wingdings 3" pitchFamily="18" charset="2"/>
              <a:buNone/>
              <a:defRPr/>
            </a:pPr>
            <a:endParaRPr lang="fr-FR" sz="1600" dirty="0" smtClean="0"/>
          </a:p>
          <a:p>
            <a:pPr eaLnBrk="1" fontAlgn="auto" hangingPunct="1">
              <a:spcAft>
                <a:spcPts val="0"/>
              </a:spcAft>
              <a:buFont typeface="Courier New" pitchFamily="49" charset="0"/>
              <a:buChar char="o"/>
              <a:defRPr/>
            </a:pPr>
            <a:r>
              <a:rPr lang="fr-FR" sz="2400" dirty="0" smtClean="0"/>
              <a:t>	L’utilisation des TIC ne se substitue pas à la vulgarisation classique, mais elle lui vient en appui.</a:t>
            </a:r>
          </a:p>
          <a:p>
            <a:pPr eaLnBrk="1" fontAlgn="auto" hangingPunct="1">
              <a:spcAft>
                <a:spcPts val="0"/>
              </a:spcAft>
              <a:buFont typeface="Courier New" pitchFamily="49" charset="0"/>
              <a:buChar char="o"/>
              <a:defRPr/>
            </a:pPr>
            <a:endParaRPr lang="fr-FR" sz="2400" dirty="0" smtClean="0"/>
          </a:p>
          <a:p>
            <a:pPr eaLnBrk="1" fontAlgn="auto" hangingPunct="1">
              <a:spcAft>
                <a:spcPts val="0"/>
              </a:spcAft>
              <a:buFont typeface="Courier New" pitchFamily="49" charset="0"/>
              <a:buChar char="o"/>
              <a:defRPr/>
            </a:pPr>
            <a:r>
              <a:rPr lang="fr-FR" sz="2400" dirty="0" smtClean="0"/>
              <a:t>	Solution fiable pour toucher le maximum d’usagers (producteurs et agents de vulgarisation) en un temps plus réduit</a:t>
            </a:r>
          </a:p>
          <a:p>
            <a:pPr eaLnBrk="1" fontAlgn="auto" hangingPunct="1">
              <a:spcAft>
                <a:spcPts val="0"/>
              </a:spcAft>
              <a:buFont typeface="Courier New" pitchFamily="49" charset="0"/>
              <a:buChar char="o"/>
              <a:defRPr/>
            </a:pPr>
            <a:r>
              <a:rPr lang="fr-FR" sz="2400" dirty="0" smtClean="0"/>
              <a:t>	Pour sa pérennisation,  promouvoir la partenariat public-privé. Le privé (opérateurs de téléphonie et firmes agro-industrielles) y trouve son compte, participe au développement et opportunité pour accroître ses services </a:t>
            </a:r>
          </a:p>
        </p:txBody>
      </p:sp>
    </p:spTree>
  </p:cSld>
  <p:clrMapOvr>
    <a:masterClrMapping/>
  </p:clrMapOvr>
  <p:transition>
    <p:split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2910" y="2500306"/>
            <a:ext cx="7858180" cy="1754326"/>
          </a:xfrm>
          <a:prstGeom prst="rect">
            <a:avLst/>
          </a:prstGeom>
          <a:noFill/>
        </p:spPr>
        <p:txBody>
          <a:bodyPr>
            <a:spAutoFit/>
          </a:bodyPr>
          <a:lstStyle/>
          <a:p>
            <a:pPr algn="ctr">
              <a:defRPr/>
            </a:pPr>
            <a:r>
              <a:rPr lang="fr-F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MERCI POUR VOTRE ATTENTION!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2656" y="0"/>
            <a:ext cx="8229600" cy="1345630"/>
          </a:xfrm>
        </p:spPr>
        <p:txBody>
          <a:bodyPr/>
          <a:lstStyle/>
          <a:p>
            <a:pPr eaLnBrk="1" fontAlgn="auto" hangingPunct="1">
              <a:spcAft>
                <a:spcPts val="0"/>
              </a:spcAft>
              <a:defRPr/>
            </a:pPr>
            <a:r>
              <a:rPr lang="fr-FR" b="1" dirty="0" smtClean="0">
                <a:solidFill>
                  <a:srgbClr val="FF0000"/>
                </a:solidFill>
              </a:rPr>
              <a:t>     </a:t>
            </a:r>
            <a:r>
              <a:rPr lang="fr-FR" sz="3200" dirty="0" smtClean="0">
                <a:solidFill>
                  <a:srgbClr val="FF0000"/>
                </a:solidFill>
              </a:rPr>
              <a:t>I. CONTEXTE ET JUSTIFICATIONS</a:t>
            </a:r>
            <a:endParaRPr lang="fr-FR" sz="3200" b="1" dirty="0">
              <a:solidFill>
                <a:srgbClr val="FF0000"/>
              </a:solidFill>
            </a:endParaRPr>
          </a:p>
        </p:txBody>
      </p:sp>
      <p:sp>
        <p:nvSpPr>
          <p:cNvPr id="3" name="Espace réservé du contenu 2"/>
          <p:cNvSpPr>
            <a:spLocks noGrp="1"/>
          </p:cNvSpPr>
          <p:nvPr>
            <p:ph sz="quarter" idx="1"/>
          </p:nvPr>
        </p:nvSpPr>
        <p:spPr>
          <a:xfrm>
            <a:off x="71438" y="1600200"/>
            <a:ext cx="5005387" cy="4800600"/>
          </a:xfrm>
        </p:spPr>
        <p:txBody>
          <a:bodyPr>
            <a:normAutofit/>
          </a:bodyPr>
          <a:lstStyle/>
          <a:p>
            <a:pPr marL="114300" indent="0" eaLnBrk="1" fontAlgn="auto" hangingPunct="1">
              <a:spcAft>
                <a:spcPts val="0"/>
              </a:spcAft>
              <a:buFont typeface="Arial" charset="0"/>
              <a:buNone/>
              <a:defRPr/>
            </a:pPr>
            <a:endParaRPr lang="fr-FR" u="sng" dirty="0" smtClean="0"/>
          </a:p>
          <a:p>
            <a:pPr marL="114300" indent="0" eaLnBrk="1" fontAlgn="auto" hangingPunct="1">
              <a:spcAft>
                <a:spcPts val="0"/>
              </a:spcAft>
              <a:buFont typeface="Arial" charset="0"/>
              <a:buNone/>
              <a:defRPr/>
            </a:pPr>
            <a:r>
              <a:rPr lang="fr-FR" sz="2000" dirty="0" smtClean="0"/>
              <a:t> La téléphonie mobile:</a:t>
            </a:r>
          </a:p>
          <a:p>
            <a:pPr marL="114300" indent="0" eaLnBrk="1" fontAlgn="auto" hangingPunct="1">
              <a:spcAft>
                <a:spcPts val="0"/>
              </a:spcAft>
              <a:buFont typeface="Arial" charset="0"/>
              <a:buNone/>
              <a:defRPr/>
            </a:pPr>
            <a:endParaRPr lang="fr-FR" sz="2000" dirty="0" smtClean="0"/>
          </a:p>
          <a:p>
            <a:pPr lvl="2" indent="-182880" eaLnBrk="1" fontAlgn="auto" hangingPunct="1">
              <a:spcAft>
                <a:spcPts val="0"/>
              </a:spcAft>
              <a:buClr>
                <a:schemeClr val="accent1">
                  <a:shade val="75000"/>
                </a:schemeClr>
              </a:buClr>
              <a:buFont typeface="Wingdings" pitchFamily="2" charset="2"/>
              <a:buChar char="ü"/>
              <a:defRPr/>
            </a:pPr>
            <a:r>
              <a:rPr lang="fr-FR" sz="2000" dirty="0" smtClean="0"/>
              <a:t>Canal privilégié de diffusion à grande échelle des messages texte ou vocaux</a:t>
            </a:r>
          </a:p>
          <a:p>
            <a:pPr lvl="2" indent="-182880" eaLnBrk="1" fontAlgn="auto" hangingPunct="1">
              <a:spcAft>
                <a:spcPts val="0"/>
              </a:spcAft>
              <a:buClr>
                <a:schemeClr val="accent1">
                  <a:shade val="75000"/>
                </a:schemeClr>
              </a:buClr>
              <a:buFont typeface="Wingdings" pitchFamily="2" charset="2"/>
              <a:buChar char="ü"/>
              <a:defRPr/>
            </a:pPr>
            <a:endParaRPr lang="fr-FR" sz="2000" dirty="0" smtClean="0"/>
          </a:p>
          <a:p>
            <a:pPr lvl="2" indent="-182880" eaLnBrk="1" fontAlgn="auto" hangingPunct="1">
              <a:spcAft>
                <a:spcPts val="0"/>
              </a:spcAft>
              <a:buClr>
                <a:schemeClr val="accent1">
                  <a:shade val="75000"/>
                </a:schemeClr>
              </a:buClr>
              <a:buFont typeface="Wingdings" pitchFamily="2" charset="2"/>
              <a:buChar char="ü"/>
              <a:defRPr/>
            </a:pPr>
            <a:r>
              <a:rPr lang="fr-FR" sz="2000" dirty="0" smtClean="0"/>
              <a:t>Moyen de vulgarisation agricole</a:t>
            </a:r>
          </a:p>
          <a:p>
            <a:pPr marL="274320" indent="-274320" eaLnBrk="1" fontAlgn="auto" hangingPunct="1">
              <a:spcAft>
                <a:spcPts val="0"/>
              </a:spcAft>
              <a:buFont typeface="Wingdings"/>
              <a:buChar char=""/>
              <a:defRPr/>
            </a:pPr>
            <a:endParaRPr lang="fr-FR" dirty="0"/>
          </a:p>
          <a:p>
            <a:pPr marL="114300" indent="0" eaLnBrk="1" fontAlgn="auto" hangingPunct="1">
              <a:spcAft>
                <a:spcPts val="0"/>
              </a:spcAft>
              <a:buFont typeface="Wingdings"/>
              <a:buNone/>
              <a:defRPr/>
            </a:pPr>
            <a:endParaRPr lang="fr-FR" dirty="0"/>
          </a:p>
        </p:txBody>
      </p:sp>
      <p:pic>
        <p:nvPicPr>
          <p:cNvPr id="11268" name="Picture 2" descr="D:\Desktop\Cote Ivoire\eAgriculture\PRESENTATIONS\IMAGES\IMG_3988.JPG"/>
          <p:cNvPicPr>
            <a:picLocks noChangeAspect="1" noChangeArrowheads="1"/>
          </p:cNvPicPr>
          <p:nvPr/>
        </p:nvPicPr>
        <p:blipFill>
          <a:blip r:embed="rId2" cstate="print"/>
          <a:srcRect/>
          <a:stretch>
            <a:fillRect/>
          </a:stretch>
        </p:blipFill>
        <p:spPr bwMode="auto">
          <a:xfrm>
            <a:off x="5855838" y="692696"/>
            <a:ext cx="3288162" cy="6165304"/>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r="-738" b="9284"/>
          <a:stretch>
            <a:fillRect/>
          </a:stretch>
        </p:blipFill>
        <p:spPr bwMode="auto">
          <a:xfrm>
            <a:off x="467544" y="2060848"/>
            <a:ext cx="7177088" cy="4495800"/>
          </a:xfrm>
          <a:prstGeom prst="rect">
            <a:avLst/>
          </a:prstGeom>
          <a:ln>
            <a:noFill/>
          </a:ln>
          <a:effectLst>
            <a:outerShdw blurRad="292100" dist="139700" dir="2700000" algn="tl" rotWithShape="0">
              <a:srgbClr val="333333">
                <a:alpha val="65000"/>
              </a:srgbClr>
            </a:outerShdw>
          </a:effectLst>
          <a:extLst/>
        </p:spPr>
      </p:pic>
      <p:sp>
        <p:nvSpPr>
          <p:cNvPr id="2" name="Titre 1"/>
          <p:cNvSpPr>
            <a:spLocks noGrp="1"/>
          </p:cNvSpPr>
          <p:nvPr>
            <p:ph type="title"/>
          </p:nvPr>
        </p:nvSpPr>
        <p:spPr>
          <a:xfrm>
            <a:off x="611188" y="333375"/>
            <a:ext cx="7993260" cy="1367433"/>
          </a:xfrm>
        </p:spPr>
        <p:txBody>
          <a:bodyPr/>
          <a:lstStyle/>
          <a:p>
            <a:pPr algn="just" eaLnBrk="1" fontAlgn="auto" hangingPunct="1">
              <a:spcAft>
                <a:spcPts val="0"/>
              </a:spcAft>
              <a:defRPr/>
            </a:pPr>
            <a:r>
              <a:rPr lang="fr-FR" sz="2800" i="1" dirty="0" smtClean="0">
                <a:solidFill>
                  <a:srgbClr val="00B050"/>
                </a:solidFill>
              </a:rPr>
              <a:t>Les TIC, Nouvelles possibilités d’augmenter la productivité, et pour des chaines de valeurs plus efficaces et inclusives</a:t>
            </a:r>
            <a:endParaRPr lang="fr-FR" sz="2800" i="1" dirty="0">
              <a:solidFill>
                <a:srgbClr val="00B050"/>
              </a:solidFill>
            </a:endParaRPr>
          </a:p>
        </p:txBody>
      </p:sp>
      <p:pic>
        <p:nvPicPr>
          <p:cNvPr id="4" name="Picture 2"/>
          <p:cNvPicPr>
            <a:picLocks noChangeAspect="1" noChangeArrowheads="1"/>
          </p:cNvPicPr>
          <p:nvPr/>
        </p:nvPicPr>
        <p:blipFill>
          <a:blip r:embed="rId2" cstate="print"/>
          <a:srcRect r="-738" b="9284"/>
          <a:stretch>
            <a:fillRect/>
          </a:stretch>
        </p:blipFill>
        <p:spPr bwMode="auto">
          <a:xfrm>
            <a:off x="619944" y="2213248"/>
            <a:ext cx="7177088" cy="4495800"/>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2"/>
          <p:cNvSpPr>
            <a:spLocks noGrp="1"/>
          </p:cNvSpPr>
          <p:nvPr>
            <p:ph type="title"/>
          </p:nvPr>
        </p:nvSpPr>
        <p:spPr>
          <a:xfrm>
            <a:off x="457200" y="115888"/>
            <a:ext cx="8229600" cy="779462"/>
          </a:xfrm>
        </p:spPr>
        <p:txBody>
          <a:bodyPr/>
          <a:lstStyle/>
          <a:p>
            <a:pPr eaLnBrk="1" hangingPunct="1"/>
            <a:r>
              <a:rPr lang="fr-FR" sz="3200" b="1" dirty="0" smtClean="0">
                <a:solidFill>
                  <a:srgbClr val="FF0000"/>
                </a:solidFill>
              </a:rPr>
              <a:t> </a:t>
            </a:r>
            <a:r>
              <a:rPr lang="fr-FR" sz="3200" dirty="0" smtClean="0">
                <a:solidFill>
                  <a:srgbClr val="FF0000"/>
                </a:solidFill>
              </a:rPr>
              <a:t>I. CONTEXTE ET JUSTIFICATIONS</a:t>
            </a:r>
          </a:p>
        </p:txBody>
      </p:sp>
      <p:sp>
        <p:nvSpPr>
          <p:cNvPr id="7171" name="Espace réservé du contenu 1"/>
          <p:cNvSpPr>
            <a:spLocks noGrp="1"/>
          </p:cNvSpPr>
          <p:nvPr>
            <p:ph idx="1"/>
          </p:nvPr>
        </p:nvSpPr>
        <p:spPr>
          <a:xfrm>
            <a:off x="457200" y="908050"/>
            <a:ext cx="8229600" cy="5400675"/>
          </a:xfrm>
        </p:spPr>
        <p:txBody>
          <a:bodyPr/>
          <a:lstStyle/>
          <a:p>
            <a:pPr eaLnBrk="1" hangingPunct="1"/>
            <a:r>
              <a:rPr lang="fr-FR" sz="2800" b="1" dirty="0" smtClean="0">
                <a:solidFill>
                  <a:srgbClr val="00B050"/>
                </a:solidFill>
              </a:rPr>
              <a:t>Plusieurs projets de e-extension existent, notamment au Ghana</a:t>
            </a:r>
          </a:p>
          <a:p>
            <a:pPr eaLnBrk="1" hangingPunct="1"/>
            <a:endParaRPr lang="fr-FR" sz="2800" b="1" dirty="0" smtClean="0">
              <a:solidFill>
                <a:srgbClr val="00B050"/>
              </a:solidFill>
            </a:endParaRPr>
          </a:p>
          <a:p>
            <a:pPr eaLnBrk="1" hangingPunct="1"/>
            <a:r>
              <a:rPr lang="fr-FR" sz="2800" b="1" dirty="0" smtClean="0">
                <a:solidFill>
                  <a:srgbClr val="00B050"/>
                </a:solidFill>
              </a:rPr>
              <a:t>Un voyage d’étude a été organisé, du 22 au 26 janvier 2013, afin de s’imprégner de ce concept.</a:t>
            </a:r>
          </a:p>
          <a:p>
            <a:pPr eaLnBrk="1" hangingPunct="1"/>
            <a:endParaRPr lang="fr-FR" sz="2800" b="1" dirty="0" smtClean="0">
              <a:solidFill>
                <a:srgbClr val="00B050"/>
              </a:solidFill>
            </a:endParaRPr>
          </a:p>
          <a:p>
            <a:pPr eaLnBrk="1" hangingPunct="1"/>
            <a:r>
              <a:rPr lang="fr-FR" sz="2800" b="1" dirty="0" smtClean="0">
                <a:solidFill>
                  <a:srgbClr val="00B050"/>
                </a:solidFill>
              </a:rPr>
              <a:t>L’ANADER conduit, dans le cadre du WAAPP, un projet pilote de vulgarisation agricole au moyen des TIC, avec l’appui technique de </a:t>
            </a:r>
            <a:r>
              <a:rPr lang="fr-FR" sz="2800" b="1" dirty="0" err="1" smtClean="0">
                <a:solidFill>
                  <a:srgbClr val="00B050"/>
                </a:solidFill>
              </a:rPr>
              <a:t>Prep-eez</a:t>
            </a:r>
            <a:endParaRPr lang="fr-FR"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ox(in)">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wipe(down)">
                                      <p:cBhvr>
                                        <p:cTn id="12" dur="500"/>
                                        <p:tgtEl>
                                          <p:spTgt spid="71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wipe(down)">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171">
                                            <p:txEl>
                                              <p:pRg st="4" end="4"/>
                                            </p:txEl>
                                          </p:spTgt>
                                        </p:tgtEl>
                                        <p:attrNameLst>
                                          <p:attrName>style.visibility</p:attrName>
                                        </p:attrNameLst>
                                      </p:cBhvr>
                                      <p:to>
                                        <p:strVal val="visible"/>
                                      </p:to>
                                    </p:set>
                                    <p:animEffect transition="in" filter="wipe(down)">
                                      <p:cBhvr>
                                        <p:cTn id="22"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457200" y="274638"/>
            <a:ext cx="8229600" cy="850900"/>
          </a:xfrm>
        </p:spPr>
        <p:txBody>
          <a:bodyPr/>
          <a:lstStyle/>
          <a:p>
            <a:pPr eaLnBrk="1" hangingPunct="1"/>
            <a:r>
              <a:rPr lang="fr-FR" dirty="0" smtClean="0">
                <a:solidFill>
                  <a:srgbClr val="FF0000"/>
                </a:solidFill>
              </a:rPr>
              <a:t>II – OBJECTIFS DU PROJET</a:t>
            </a:r>
          </a:p>
        </p:txBody>
      </p:sp>
      <p:sp>
        <p:nvSpPr>
          <p:cNvPr id="12290" name="Espace réservé du contenu 2"/>
          <p:cNvSpPr>
            <a:spLocks noGrp="1"/>
          </p:cNvSpPr>
          <p:nvPr>
            <p:ph idx="1"/>
          </p:nvPr>
        </p:nvSpPr>
        <p:spPr>
          <a:xfrm>
            <a:off x="457200" y="1285875"/>
            <a:ext cx="8229600" cy="5000625"/>
          </a:xfrm>
        </p:spPr>
        <p:txBody>
          <a:bodyPr rtlCol="0">
            <a:normAutofit/>
          </a:bodyPr>
          <a:lstStyle/>
          <a:p>
            <a:pPr eaLnBrk="1" fontAlgn="auto" hangingPunct="1">
              <a:spcAft>
                <a:spcPts val="0"/>
              </a:spcAft>
              <a:buFont typeface="Wingdings 3" pitchFamily="18" charset="2"/>
              <a:buNone/>
              <a:defRPr/>
            </a:pPr>
            <a:r>
              <a:rPr lang="fr-FR" b="1" dirty="0" smtClean="0">
                <a:solidFill>
                  <a:srgbClr val="00B050"/>
                </a:solidFill>
              </a:rPr>
              <a:t>OBJECTIF GLOBALE</a:t>
            </a:r>
          </a:p>
          <a:p>
            <a:pPr eaLnBrk="1" fontAlgn="auto" hangingPunct="1">
              <a:spcAft>
                <a:spcPts val="0"/>
              </a:spcAft>
              <a:buFont typeface="Wingdings 3" pitchFamily="18" charset="2"/>
              <a:buNone/>
              <a:defRPr/>
            </a:pPr>
            <a:endParaRPr lang="fr-FR" sz="1800" dirty="0" smtClean="0"/>
          </a:p>
          <a:p>
            <a:pPr eaLnBrk="1" fontAlgn="auto" hangingPunct="1">
              <a:spcAft>
                <a:spcPts val="0"/>
              </a:spcAft>
              <a:buFont typeface="Wingdings" pitchFamily="2" charset="2"/>
              <a:buChar char="ü"/>
              <a:defRPr/>
            </a:pPr>
            <a:r>
              <a:rPr lang="fr-FR" dirty="0" smtClean="0"/>
              <a:t>Assurer une vulgarisation plus efficiente </a:t>
            </a:r>
          </a:p>
          <a:p>
            <a:pPr eaLnBrk="1" fontAlgn="auto" hangingPunct="1">
              <a:spcAft>
                <a:spcPts val="0"/>
              </a:spcAft>
              <a:buBlip>
                <a:blip r:embed="rId2"/>
              </a:buBlip>
              <a:defRPr/>
            </a:pPr>
            <a:r>
              <a:rPr lang="fr-FR" dirty="0" smtClean="0"/>
              <a:t>Toucher le maximum d’usagers (producteurs et agents de vulgarisation) en un temps plus réduit et à moindre coût</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strips(downLeft)">
                                      <p:cBhvr>
                                        <p:cTn id="7" dur="500"/>
                                        <p:tgtEl>
                                          <p:spTgt spid="8194"/>
                                        </p:tgtEl>
                                      </p:cBhvr>
                                    </p:animEffect>
                                  </p:childTnLst>
                                </p:cTn>
                              </p:par>
                              <p:par>
                                <p:cTn id="8" presetID="55" presetClass="entr" presetSubtype="0" fill="hold" nodeType="withEffect">
                                  <p:stCondLst>
                                    <p:cond delay="0"/>
                                  </p:stCondLst>
                                  <p:childTnLst>
                                    <p:set>
                                      <p:cBhvr>
                                        <p:cTn id="9" dur="1" fill="hold">
                                          <p:stCondLst>
                                            <p:cond delay="0"/>
                                          </p:stCondLst>
                                        </p:cTn>
                                        <p:tgtEl>
                                          <p:spTgt spid="12290">
                                            <p:txEl>
                                              <p:pRg st="2" end="2"/>
                                            </p:txEl>
                                          </p:spTgt>
                                        </p:tgtEl>
                                        <p:attrNameLst>
                                          <p:attrName>style.visibility</p:attrName>
                                        </p:attrNameLst>
                                      </p:cBhvr>
                                      <p:to>
                                        <p:strVal val="visible"/>
                                      </p:to>
                                    </p:set>
                                    <p:anim calcmode="lin" valueType="num">
                                      <p:cBhvr>
                                        <p:cTn id="10" dur="1000" fill="hold"/>
                                        <p:tgtEl>
                                          <p:spTgt spid="12290">
                                            <p:txEl>
                                              <p:pRg st="2" end="2"/>
                                            </p:txEl>
                                          </p:spTgt>
                                        </p:tgtEl>
                                        <p:attrNameLst>
                                          <p:attrName>ppt_w</p:attrName>
                                        </p:attrNameLst>
                                      </p:cBhvr>
                                      <p:tavLst>
                                        <p:tav tm="0">
                                          <p:val>
                                            <p:strVal val="#ppt_w*0.70"/>
                                          </p:val>
                                        </p:tav>
                                        <p:tav tm="100000">
                                          <p:val>
                                            <p:strVal val="#ppt_w"/>
                                          </p:val>
                                        </p:tav>
                                      </p:tavLst>
                                    </p:anim>
                                    <p:anim calcmode="lin" valueType="num">
                                      <p:cBhvr>
                                        <p:cTn id="11" dur="1000" fill="hold"/>
                                        <p:tgtEl>
                                          <p:spTgt spid="12290">
                                            <p:txEl>
                                              <p:pRg st="2" end="2"/>
                                            </p:txEl>
                                          </p:spTgt>
                                        </p:tgtEl>
                                        <p:attrNameLst>
                                          <p:attrName>ppt_h</p:attrName>
                                        </p:attrNameLst>
                                      </p:cBhvr>
                                      <p:tavLst>
                                        <p:tav tm="0">
                                          <p:val>
                                            <p:strVal val="#ppt_h"/>
                                          </p:val>
                                        </p:tav>
                                        <p:tav tm="100000">
                                          <p:val>
                                            <p:strVal val="#ppt_h"/>
                                          </p:val>
                                        </p:tav>
                                      </p:tavLst>
                                    </p:anim>
                                    <p:animEffect transition="in" filter="fade">
                                      <p:cBhvr>
                                        <p:cTn id="12" dur="1000"/>
                                        <p:tgtEl>
                                          <p:spTgt spid="12290">
                                            <p:txEl>
                                              <p:pRg st="2" end="2"/>
                                            </p:txEl>
                                          </p:spTgt>
                                        </p:tgtEl>
                                      </p:cBhvr>
                                    </p:animEffect>
                                  </p:childTnLst>
                                </p:cTn>
                              </p:par>
                              <p:par>
                                <p:cTn id="13" presetID="55" presetClass="entr" presetSubtype="0" fill="hold" nodeType="withEffect">
                                  <p:stCondLst>
                                    <p:cond delay="0"/>
                                  </p:stCondLst>
                                  <p:childTnLst>
                                    <p:set>
                                      <p:cBhvr>
                                        <p:cTn id="14" dur="1" fill="hold">
                                          <p:stCondLst>
                                            <p:cond delay="0"/>
                                          </p:stCondLst>
                                        </p:cTn>
                                        <p:tgtEl>
                                          <p:spTgt spid="12290">
                                            <p:txEl>
                                              <p:pRg st="3" end="3"/>
                                            </p:txEl>
                                          </p:spTgt>
                                        </p:tgtEl>
                                        <p:attrNameLst>
                                          <p:attrName>style.visibility</p:attrName>
                                        </p:attrNameLst>
                                      </p:cBhvr>
                                      <p:to>
                                        <p:strVal val="visible"/>
                                      </p:to>
                                    </p:set>
                                    <p:anim calcmode="lin" valueType="num">
                                      <p:cBhvr>
                                        <p:cTn id="15" dur="1000" fill="hold"/>
                                        <p:tgtEl>
                                          <p:spTgt spid="12290">
                                            <p:txEl>
                                              <p:pRg st="3" end="3"/>
                                            </p:txEl>
                                          </p:spTgt>
                                        </p:tgtEl>
                                        <p:attrNameLst>
                                          <p:attrName>ppt_w</p:attrName>
                                        </p:attrNameLst>
                                      </p:cBhvr>
                                      <p:tavLst>
                                        <p:tav tm="0">
                                          <p:val>
                                            <p:strVal val="#ppt_w*0.70"/>
                                          </p:val>
                                        </p:tav>
                                        <p:tav tm="100000">
                                          <p:val>
                                            <p:strVal val="#ppt_w"/>
                                          </p:val>
                                        </p:tav>
                                      </p:tavLst>
                                    </p:anim>
                                    <p:anim calcmode="lin" valueType="num">
                                      <p:cBhvr>
                                        <p:cTn id="16" dur="1000" fill="hold"/>
                                        <p:tgtEl>
                                          <p:spTgt spid="12290">
                                            <p:txEl>
                                              <p:pRg st="3" end="3"/>
                                            </p:txEl>
                                          </p:spTgt>
                                        </p:tgtEl>
                                        <p:attrNameLst>
                                          <p:attrName>ppt_h</p:attrName>
                                        </p:attrNameLst>
                                      </p:cBhvr>
                                      <p:tavLst>
                                        <p:tav tm="0">
                                          <p:val>
                                            <p:strVal val="#ppt_h"/>
                                          </p:val>
                                        </p:tav>
                                        <p:tav tm="100000">
                                          <p:val>
                                            <p:strVal val="#ppt_h"/>
                                          </p:val>
                                        </p:tav>
                                      </p:tavLst>
                                    </p:anim>
                                    <p:animEffect transition="in" filter="fade">
                                      <p:cBhvr>
                                        <p:cTn id="17" dur="1000"/>
                                        <p:tgtEl>
                                          <p:spTgt spid="122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457200" y="274638"/>
            <a:ext cx="8229600" cy="850900"/>
          </a:xfrm>
        </p:spPr>
        <p:txBody>
          <a:bodyPr/>
          <a:lstStyle/>
          <a:p>
            <a:pPr eaLnBrk="1" hangingPunct="1"/>
            <a:r>
              <a:rPr lang="fr-FR" dirty="0" smtClean="0">
                <a:solidFill>
                  <a:srgbClr val="FF0000"/>
                </a:solidFill>
              </a:rPr>
              <a:t>II – OBJECTIFS DU PROJET</a:t>
            </a:r>
          </a:p>
        </p:txBody>
      </p:sp>
      <p:sp>
        <p:nvSpPr>
          <p:cNvPr id="12290" name="Espace réservé du contenu 2"/>
          <p:cNvSpPr>
            <a:spLocks noGrp="1"/>
          </p:cNvSpPr>
          <p:nvPr>
            <p:ph idx="1"/>
          </p:nvPr>
        </p:nvSpPr>
        <p:spPr>
          <a:xfrm>
            <a:off x="457200" y="1285875"/>
            <a:ext cx="8229600" cy="5000625"/>
          </a:xfrm>
        </p:spPr>
        <p:txBody>
          <a:bodyPr rtlCol="0">
            <a:normAutofit/>
          </a:bodyPr>
          <a:lstStyle/>
          <a:p>
            <a:pPr eaLnBrk="1" fontAlgn="auto" hangingPunct="1">
              <a:spcAft>
                <a:spcPts val="0"/>
              </a:spcAft>
              <a:buFont typeface="Wingdings 3" pitchFamily="18" charset="2"/>
              <a:buNone/>
              <a:defRPr/>
            </a:pPr>
            <a:r>
              <a:rPr lang="fr-FR" b="1" dirty="0" smtClean="0">
                <a:solidFill>
                  <a:srgbClr val="00B050"/>
                </a:solidFill>
              </a:rPr>
              <a:t>OBJECTIFS  SPECIFIQUES</a:t>
            </a:r>
          </a:p>
          <a:p>
            <a:pPr eaLnBrk="1" fontAlgn="auto" hangingPunct="1">
              <a:spcAft>
                <a:spcPts val="0"/>
              </a:spcAft>
              <a:buFont typeface="Wingdings 3" pitchFamily="18" charset="2"/>
              <a:buNone/>
              <a:defRPr/>
            </a:pPr>
            <a:endParaRPr lang="fr-FR" sz="1800" dirty="0" smtClean="0"/>
          </a:p>
          <a:p>
            <a:pPr eaLnBrk="1" fontAlgn="auto" hangingPunct="1">
              <a:spcAft>
                <a:spcPts val="0"/>
              </a:spcAft>
              <a:buFont typeface="Wingdings" pitchFamily="2" charset="2"/>
              <a:buChar char="ü"/>
              <a:defRPr/>
            </a:pPr>
            <a:r>
              <a:rPr lang="fr-FR" dirty="0" smtClean="0"/>
              <a:t>Mettre en œuvre un projet pilote de vulgarisation via les TIC dans les zones d’intervention du WAAPP</a:t>
            </a:r>
          </a:p>
          <a:p>
            <a:pPr eaLnBrk="1" fontAlgn="auto" hangingPunct="1">
              <a:spcAft>
                <a:spcPts val="0"/>
              </a:spcAft>
              <a:buNone/>
              <a:defRPr/>
            </a:pPr>
            <a:endParaRPr lang="fr-FR" dirty="0" smtClean="0"/>
          </a:p>
          <a:p>
            <a:pPr eaLnBrk="1" fontAlgn="auto" hangingPunct="1">
              <a:spcAft>
                <a:spcPts val="0"/>
              </a:spcAft>
              <a:buFont typeface="Wingdings" pitchFamily="2" charset="2"/>
              <a:buChar char="ü"/>
              <a:defRPr/>
            </a:pPr>
            <a:r>
              <a:rPr lang="fr-FR" dirty="0" smtClean="0"/>
              <a:t>Cerner l’ensemble des contours dans la perspective d’une généralisation</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strips(downLeft)">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2290">
                                            <p:txEl>
                                              <p:pRg st="0" end="0"/>
                                            </p:txEl>
                                          </p:spTgt>
                                        </p:tgtEl>
                                        <p:attrNameLst>
                                          <p:attrName>style.visibility</p:attrName>
                                        </p:attrNameLst>
                                      </p:cBhvr>
                                      <p:to>
                                        <p:strVal val="visible"/>
                                      </p:to>
                                    </p:set>
                                    <p:anim calcmode="lin" valueType="num">
                                      <p:cBhvr>
                                        <p:cTn id="12" dur="1000" fill="hold"/>
                                        <p:tgtEl>
                                          <p:spTgt spid="12290">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12290">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2290">
                                            <p:txEl>
                                              <p:pRg st="0" end="0"/>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12290">
                                            <p:txEl>
                                              <p:pRg st="2" end="2"/>
                                            </p:txEl>
                                          </p:spTgt>
                                        </p:tgtEl>
                                        <p:attrNameLst>
                                          <p:attrName>style.visibility</p:attrName>
                                        </p:attrNameLst>
                                      </p:cBhvr>
                                      <p:to>
                                        <p:strVal val="visible"/>
                                      </p:to>
                                    </p:set>
                                    <p:anim calcmode="lin" valueType="num">
                                      <p:cBhvr>
                                        <p:cTn id="17" dur="1000" fill="hold"/>
                                        <p:tgtEl>
                                          <p:spTgt spid="12290">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12290">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12290">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12290">
                                            <p:txEl>
                                              <p:pRg st="4" end="4"/>
                                            </p:txEl>
                                          </p:spTgt>
                                        </p:tgtEl>
                                        <p:attrNameLst>
                                          <p:attrName>style.visibility</p:attrName>
                                        </p:attrNameLst>
                                      </p:cBhvr>
                                      <p:to>
                                        <p:strVal val="visible"/>
                                      </p:to>
                                    </p:set>
                                    <p:anim calcmode="lin" valueType="num">
                                      <p:cBhvr>
                                        <p:cTn id="22" dur="1000" fill="hold"/>
                                        <p:tgtEl>
                                          <p:spTgt spid="12290">
                                            <p:txEl>
                                              <p:pRg st="4" end="4"/>
                                            </p:txEl>
                                          </p:spTgt>
                                        </p:tgtEl>
                                        <p:attrNameLst>
                                          <p:attrName>ppt_w</p:attrName>
                                        </p:attrNameLst>
                                      </p:cBhvr>
                                      <p:tavLst>
                                        <p:tav tm="0">
                                          <p:val>
                                            <p:strVal val="#ppt_w*0.70"/>
                                          </p:val>
                                        </p:tav>
                                        <p:tav tm="100000">
                                          <p:val>
                                            <p:strVal val="#ppt_w"/>
                                          </p:val>
                                        </p:tav>
                                      </p:tavLst>
                                    </p:anim>
                                    <p:anim calcmode="lin" valueType="num">
                                      <p:cBhvr>
                                        <p:cTn id="23" dur="1000" fill="hold"/>
                                        <p:tgtEl>
                                          <p:spTgt spid="12290">
                                            <p:txEl>
                                              <p:pRg st="4" end="4"/>
                                            </p:txEl>
                                          </p:spTgt>
                                        </p:tgtEl>
                                        <p:attrNameLst>
                                          <p:attrName>ppt_h</p:attrName>
                                        </p:attrNameLst>
                                      </p:cBhvr>
                                      <p:tavLst>
                                        <p:tav tm="0">
                                          <p:val>
                                            <p:strVal val="#ppt_h"/>
                                          </p:val>
                                        </p:tav>
                                        <p:tav tm="100000">
                                          <p:val>
                                            <p:strVal val="#ppt_h"/>
                                          </p:val>
                                        </p:tav>
                                      </p:tavLst>
                                    </p:anim>
                                    <p:animEffect transition="in" filter="fade">
                                      <p:cBhvr>
                                        <p:cTn id="24" dur="1000"/>
                                        <p:tgtEl>
                                          <p:spTgt spid="122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457200" y="274638"/>
            <a:ext cx="8229600" cy="850900"/>
          </a:xfrm>
        </p:spPr>
        <p:txBody>
          <a:bodyPr/>
          <a:lstStyle/>
          <a:p>
            <a:pPr eaLnBrk="1" hangingPunct="1"/>
            <a:r>
              <a:rPr lang="fr-FR" dirty="0" smtClean="0">
                <a:solidFill>
                  <a:srgbClr val="FF0000"/>
                </a:solidFill>
              </a:rPr>
              <a:t>II – RESULTATS ATTENDUS</a:t>
            </a:r>
          </a:p>
        </p:txBody>
      </p:sp>
      <p:sp>
        <p:nvSpPr>
          <p:cNvPr id="12290" name="Espace réservé du contenu 2"/>
          <p:cNvSpPr>
            <a:spLocks noGrp="1"/>
          </p:cNvSpPr>
          <p:nvPr>
            <p:ph idx="1"/>
          </p:nvPr>
        </p:nvSpPr>
        <p:spPr>
          <a:xfrm>
            <a:off x="457200" y="1285875"/>
            <a:ext cx="8229600" cy="5000625"/>
          </a:xfrm>
        </p:spPr>
        <p:txBody>
          <a:bodyPr rtlCol="0">
            <a:normAutofit/>
          </a:bodyPr>
          <a:lstStyle/>
          <a:p>
            <a:pPr eaLnBrk="1" fontAlgn="auto" hangingPunct="1">
              <a:spcAft>
                <a:spcPts val="0"/>
              </a:spcAft>
              <a:buFont typeface="Wingdings" pitchFamily="2" charset="2"/>
              <a:buChar char="ü"/>
              <a:defRPr/>
            </a:pPr>
            <a:r>
              <a:rPr lang="fr-FR" dirty="0" smtClean="0"/>
              <a:t>Le contenu des messages à diffuser est disponible pour chacune des spéculations retenues</a:t>
            </a:r>
          </a:p>
          <a:p>
            <a:pPr lvl="0" eaLnBrk="1" fontAlgn="auto" hangingPunct="1">
              <a:spcAft>
                <a:spcPts val="0"/>
              </a:spcAft>
              <a:buFont typeface="Wingdings" pitchFamily="2" charset="2"/>
              <a:buChar char="ü"/>
              <a:defRPr/>
            </a:pPr>
            <a:r>
              <a:rPr lang="fr-FR" dirty="0" smtClean="0"/>
              <a:t>Le dispositif de transfert de technologie via le TIC (système informatique et de télécommunication) est mis en place </a:t>
            </a:r>
          </a:p>
          <a:p>
            <a:pPr eaLnBrk="1" fontAlgn="auto" hangingPunct="1">
              <a:spcAft>
                <a:spcPts val="0"/>
              </a:spcAft>
              <a:buFont typeface="Wingdings" pitchFamily="2" charset="2"/>
              <a:buChar char="ü"/>
              <a:defRPr/>
            </a:pPr>
            <a:r>
              <a:rPr lang="fr-FR" dirty="0" smtClean="0"/>
              <a:t>Les messages sont diffusés à la fois sous forme de texte et sonore (en langues locales) </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strips(downLeft)">
                                      <p:cBhvr>
                                        <p:cTn id="7" dur="500"/>
                                        <p:tgtEl>
                                          <p:spTgt spid="8194"/>
                                        </p:tgtEl>
                                      </p:cBhvr>
                                    </p:animEffect>
                                  </p:childTnLst>
                                </p:cTn>
                              </p:par>
                              <p:par>
                                <p:cTn id="8" presetID="55" presetClass="entr" presetSubtype="0" fill="hold" nodeType="withEffect">
                                  <p:stCondLst>
                                    <p:cond delay="0"/>
                                  </p:stCondLst>
                                  <p:childTnLst>
                                    <p:set>
                                      <p:cBhvr>
                                        <p:cTn id="9" dur="1" fill="hold">
                                          <p:stCondLst>
                                            <p:cond delay="0"/>
                                          </p:stCondLst>
                                        </p:cTn>
                                        <p:tgtEl>
                                          <p:spTgt spid="12290">
                                            <p:txEl>
                                              <p:pRg st="0" end="0"/>
                                            </p:txEl>
                                          </p:spTgt>
                                        </p:tgtEl>
                                        <p:attrNameLst>
                                          <p:attrName>style.visibility</p:attrName>
                                        </p:attrNameLst>
                                      </p:cBhvr>
                                      <p:to>
                                        <p:strVal val="visible"/>
                                      </p:to>
                                    </p:set>
                                    <p:anim calcmode="lin" valueType="num">
                                      <p:cBhvr>
                                        <p:cTn id="10" dur="1000" fill="hold"/>
                                        <p:tgtEl>
                                          <p:spTgt spid="12290">
                                            <p:txEl>
                                              <p:pRg st="0" end="0"/>
                                            </p:txEl>
                                          </p:spTgt>
                                        </p:tgtEl>
                                        <p:attrNameLst>
                                          <p:attrName>ppt_w</p:attrName>
                                        </p:attrNameLst>
                                      </p:cBhvr>
                                      <p:tavLst>
                                        <p:tav tm="0">
                                          <p:val>
                                            <p:strVal val="#ppt_w*0.70"/>
                                          </p:val>
                                        </p:tav>
                                        <p:tav tm="100000">
                                          <p:val>
                                            <p:strVal val="#ppt_w"/>
                                          </p:val>
                                        </p:tav>
                                      </p:tavLst>
                                    </p:anim>
                                    <p:anim calcmode="lin" valueType="num">
                                      <p:cBhvr>
                                        <p:cTn id="11" dur="1000" fill="hold"/>
                                        <p:tgtEl>
                                          <p:spTgt spid="12290">
                                            <p:txEl>
                                              <p:pRg st="0" end="0"/>
                                            </p:txEl>
                                          </p:spTgt>
                                        </p:tgtEl>
                                        <p:attrNameLst>
                                          <p:attrName>ppt_h</p:attrName>
                                        </p:attrNameLst>
                                      </p:cBhvr>
                                      <p:tavLst>
                                        <p:tav tm="0">
                                          <p:val>
                                            <p:strVal val="#ppt_h"/>
                                          </p:val>
                                        </p:tav>
                                        <p:tav tm="100000">
                                          <p:val>
                                            <p:strVal val="#ppt_h"/>
                                          </p:val>
                                        </p:tav>
                                      </p:tavLst>
                                    </p:anim>
                                    <p:animEffect transition="in" filter="fade">
                                      <p:cBhvr>
                                        <p:cTn id="12" dur="1000"/>
                                        <p:tgtEl>
                                          <p:spTgt spid="12290">
                                            <p:txEl>
                                              <p:pRg st="0" end="0"/>
                                            </p:txEl>
                                          </p:spTgt>
                                        </p:tgtEl>
                                      </p:cBhvr>
                                    </p:animEffect>
                                  </p:childTnLst>
                                </p:cTn>
                              </p:par>
                              <p:par>
                                <p:cTn id="13" presetID="55" presetClass="entr" presetSubtype="0" fill="hold" nodeType="withEffect">
                                  <p:stCondLst>
                                    <p:cond delay="0"/>
                                  </p:stCondLst>
                                  <p:childTnLst>
                                    <p:set>
                                      <p:cBhvr>
                                        <p:cTn id="14" dur="1" fill="hold">
                                          <p:stCondLst>
                                            <p:cond delay="0"/>
                                          </p:stCondLst>
                                        </p:cTn>
                                        <p:tgtEl>
                                          <p:spTgt spid="12290">
                                            <p:txEl>
                                              <p:pRg st="1" end="1"/>
                                            </p:txEl>
                                          </p:spTgt>
                                        </p:tgtEl>
                                        <p:attrNameLst>
                                          <p:attrName>style.visibility</p:attrName>
                                        </p:attrNameLst>
                                      </p:cBhvr>
                                      <p:to>
                                        <p:strVal val="visible"/>
                                      </p:to>
                                    </p:set>
                                    <p:anim calcmode="lin" valueType="num">
                                      <p:cBhvr>
                                        <p:cTn id="15" dur="1000" fill="hold"/>
                                        <p:tgtEl>
                                          <p:spTgt spid="12290">
                                            <p:txEl>
                                              <p:pRg st="1" end="1"/>
                                            </p:txEl>
                                          </p:spTgt>
                                        </p:tgtEl>
                                        <p:attrNameLst>
                                          <p:attrName>ppt_w</p:attrName>
                                        </p:attrNameLst>
                                      </p:cBhvr>
                                      <p:tavLst>
                                        <p:tav tm="0">
                                          <p:val>
                                            <p:strVal val="#ppt_w*0.70"/>
                                          </p:val>
                                        </p:tav>
                                        <p:tav tm="100000">
                                          <p:val>
                                            <p:strVal val="#ppt_w"/>
                                          </p:val>
                                        </p:tav>
                                      </p:tavLst>
                                    </p:anim>
                                    <p:anim calcmode="lin" valueType="num">
                                      <p:cBhvr>
                                        <p:cTn id="16" dur="1000" fill="hold"/>
                                        <p:tgtEl>
                                          <p:spTgt spid="12290">
                                            <p:txEl>
                                              <p:pRg st="1" end="1"/>
                                            </p:txEl>
                                          </p:spTgt>
                                        </p:tgtEl>
                                        <p:attrNameLst>
                                          <p:attrName>ppt_h</p:attrName>
                                        </p:attrNameLst>
                                      </p:cBhvr>
                                      <p:tavLst>
                                        <p:tav tm="0">
                                          <p:val>
                                            <p:strVal val="#ppt_h"/>
                                          </p:val>
                                        </p:tav>
                                        <p:tav tm="100000">
                                          <p:val>
                                            <p:strVal val="#ppt_h"/>
                                          </p:val>
                                        </p:tav>
                                      </p:tavLst>
                                    </p:anim>
                                    <p:animEffect transition="in" filter="fade">
                                      <p:cBhvr>
                                        <p:cTn id="17" dur="1000"/>
                                        <p:tgtEl>
                                          <p:spTgt spid="12290">
                                            <p:txEl>
                                              <p:pRg st="1" end="1"/>
                                            </p:txEl>
                                          </p:spTgt>
                                        </p:tgtEl>
                                      </p:cBhvr>
                                    </p:animEffect>
                                  </p:childTnLst>
                                </p:cTn>
                              </p:par>
                              <p:par>
                                <p:cTn id="18" presetID="55" presetClass="entr" presetSubtype="0" fill="hold" nodeType="withEffect">
                                  <p:stCondLst>
                                    <p:cond delay="0"/>
                                  </p:stCondLst>
                                  <p:childTnLst>
                                    <p:set>
                                      <p:cBhvr>
                                        <p:cTn id="19" dur="1" fill="hold">
                                          <p:stCondLst>
                                            <p:cond delay="0"/>
                                          </p:stCondLst>
                                        </p:cTn>
                                        <p:tgtEl>
                                          <p:spTgt spid="12290">
                                            <p:txEl>
                                              <p:pRg st="2" end="2"/>
                                            </p:txEl>
                                          </p:spTgt>
                                        </p:tgtEl>
                                        <p:attrNameLst>
                                          <p:attrName>style.visibility</p:attrName>
                                        </p:attrNameLst>
                                      </p:cBhvr>
                                      <p:to>
                                        <p:strVal val="visible"/>
                                      </p:to>
                                    </p:set>
                                    <p:anim calcmode="lin" valueType="num">
                                      <p:cBhvr>
                                        <p:cTn id="20" dur="1000" fill="hold"/>
                                        <p:tgtEl>
                                          <p:spTgt spid="12290">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12290">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122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1483</TotalTime>
  <Words>976</Words>
  <Application>Microsoft Office PowerPoint</Application>
  <PresentationFormat>Affichage à l'écran (4:3)</PresentationFormat>
  <Paragraphs>196</Paragraphs>
  <Slides>32</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32</vt:i4>
      </vt:variant>
    </vt:vector>
  </HeadingPairs>
  <TitlesOfParts>
    <vt:vector size="41" baseType="lpstr">
      <vt:lpstr>Arial</vt:lpstr>
      <vt:lpstr>Arial Narrow</vt:lpstr>
      <vt:lpstr>Calibri</vt:lpstr>
      <vt:lpstr>Comic Sans MS</vt:lpstr>
      <vt:lpstr>Courier New</vt:lpstr>
      <vt:lpstr>Tahoma</vt:lpstr>
      <vt:lpstr>Wingdings</vt:lpstr>
      <vt:lpstr>Wingdings 3</vt:lpstr>
      <vt:lpstr>Thème Office</vt:lpstr>
      <vt:lpstr>Présentation PowerPoint</vt:lpstr>
      <vt:lpstr>I. CONTEXTE ET JUSTIFICATIONS</vt:lpstr>
      <vt:lpstr>I. CONTEXTE ET JUSTIFICATIONS</vt:lpstr>
      <vt:lpstr>     I. CONTEXTE ET JUSTIFICATIONS</vt:lpstr>
      <vt:lpstr>Les TIC, Nouvelles possibilités d’augmenter la productivité, et pour des chaines de valeurs plus efficaces et inclusives</vt:lpstr>
      <vt:lpstr> I. CONTEXTE ET JUSTIFICATIONS</vt:lpstr>
      <vt:lpstr>II – OBJECTIFS DU PROJET</vt:lpstr>
      <vt:lpstr>II – OBJECTIFS DU PROJET</vt:lpstr>
      <vt:lpstr>II – RESULTATS ATTENDUS</vt:lpstr>
      <vt:lpstr>II – RESULTATS ATTENDUS (suite)</vt:lpstr>
      <vt:lpstr>III ZONES ET BENEFICIAIRES DU PROJET</vt:lpstr>
      <vt:lpstr>Zones d’intervention du projet pilote</vt:lpstr>
      <vt:lpstr>IV- DESCRIPTION DU PROJET</vt:lpstr>
      <vt:lpstr>IV- DESCRIPTION DU PROJET (suite)</vt:lpstr>
      <vt:lpstr>IV- DESCRIPTION DU PROJET (suite)</vt:lpstr>
      <vt:lpstr>IV- DESCRIPTION DU PROJET (fin)</vt:lpstr>
      <vt:lpstr>V – PRESTATAIRES TECHNIQUES</vt:lpstr>
      <vt:lpstr>ROLE DE PREP-EEZ</vt:lpstr>
      <vt:lpstr>ROLE DE L’ANADER</vt:lpstr>
      <vt:lpstr>STRUCTURATION DU PROJET</vt:lpstr>
      <vt:lpstr>III – ACTIVITES REALISEES</vt:lpstr>
      <vt:lpstr>III – ACTIVITES REALISEES</vt:lpstr>
      <vt:lpstr>LE PORTAIL WEB</vt:lpstr>
      <vt:lpstr>Présentation PowerPoint</vt:lpstr>
      <vt:lpstr>III – ACTIVITES REALISEES</vt:lpstr>
      <vt:lpstr>III – ACTIVITES REALISEES</vt:lpstr>
      <vt:lpstr>III – ACTIVITES REALISEES</vt:lpstr>
      <vt:lpstr>VII. IMPACT PREVISIONNEL</vt:lpstr>
      <vt:lpstr>VII. IMPACT PREVISIONNEL</vt:lpstr>
      <vt:lpstr>VII. IMPACT PREVISIONNEL</vt:lpstr>
      <vt:lpstr>CONCLUSION</vt:lpstr>
      <vt:lpstr>Présentation PowerPoint</vt:lpstr>
    </vt:vector>
  </TitlesOfParts>
  <Company>Sweet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RENCONTRE ANADER COMITE CHARGE DE LA REFORME DE LA FILIERE CAFE  ET CACAO</dc:title>
  <dc:creator>SWEET</dc:creator>
  <cp:lastModifiedBy>BAMBA MAMADOU</cp:lastModifiedBy>
  <cp:revision>200</cp:revision>
  <dcterms:created xsi:type="dcterms:W3CDTF">2009-09-06T12:34:10Z</dcterms:created>
  <dcterms:modified xsi:type="dcterms:W3CDTF">2014-09-01T00:02:17Z</dcterms:modified>
</cp:coreProperties>
</file>